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5" r:id="rId10"/>
    <p:sldId id="336" r:id="rId11"/>
    <p:sldId id="266" r:id="rId12"/>
    <p:sldId id="270" r:id="rId13"/>
    <p:sldId id="269" r:id="rId14"/>
    <p:sldId id="268" r:id="rId15"/>
    <p:sldId id="271" r:id="rId16"/>
    <p:sldId id="272" r:id="rId17"/>
    <p:sldId id="279" r:id="rId18"/>
    <p:sldId id="280" r:id="rId19"/>
    <p:sldId id="281" r:id="rId20"/>
    <p:sldId id="283" r:id="rId21"/>
    <p:sldId id="282" r:id="rId22"/>
    <p:sldId id="287" r:id="rId23"/>
    <p:sldId id="288" r:id="rId24"/>
    <p:sldId id="285" r:id="rId25"/>
    <p:sldId id="289" r:id="rId26"/>
    <p:sldId id="291" r:id="rId27"/>
    <p:sldId id="290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273" r:id="rId36"/>
    <p:sldId id="274" r:id="rId37"/>
    <p:sldId id="275" r:id="rId38"/>
    <p:sldId id="276" r:id="rId39"/>
    <p:sldId id="277" r:id="rId40"/>
    <p:sldId id="302" r:id="rId41"/>
    <p:sldId id="300" r:id="rId42"/>
    <p:sldId id="301" r:id="rId43"/>
    <p:sldId id="303" r:id="rId44"/>
    <p:sldId id="304" r:id="rId45"/>
    <p:sldId id="306" r:id="rId46"/>
    <p:sldId id="309" r:id="rId47"/>
    <p:sldId id="310" r:id="rId48"/>
    <p:sldId id="334" r:id="rId49"/>
    <p:sldId id="305" r:id="rId50"/>
    <p:sldId id="311" r:id="rId51"/>
    <p:sldId id="313" r:id="rId52"/>
    <p:sldId id="314" r:id="rId53"/>
    <p:sldId id="315" r:id="rId54"/>
    <p:sldId id="316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38" r:id="rId65"/>
    <p:sldId id="328" r:id="rId66"/>
    <p:sldId id="329" r:id="rId67"/>
    <p:sldId id="332" r:id="rId68"/>
    <p:sldId id="333" r:id="rId6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8497" autoAdjust="0"/>
  </p:normalViewPr>
  <p:slideViewPr>
    <p:cSldViewPr snapToGrid="0">
      <p:cViewPr varScale="1">
        <p:scale>
          <a:sx n="64" d="100"/>
          <a:sy n="64" d="100"/>
        </p:scale>
        <p:origin x="8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8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E1641-33CB-418D-90BC-8BB564528BA9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95AF-4535-414C-88E7-8B15E3E84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1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21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Forgo = </a:t>
            </a:r>
            <a:r>
              <a:rPr lang="th-TH" dirty="0"/>
              <a:t>ละเลย </a:t>
            </a:r>
            <a:r>
              <a:rPr lang="en-US" dirty="0"/>
              <a:t>, DSE = dobutamine stress echocardiogram , MPI = myocardial perfusion imaging   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Class I : benefit &gt;&gt;&gt; risk , </a:t>
            </a:r>
            <a:r>
              <a:rPr lang="en-US" dirty="0" err="1"/>
              <a:t>tx</a:t>
            </a:r>
            <a:r>
              <a:rPr lang="en-US" dirty="0"/>
              <a:t> should be perform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class </a:t>
            </a:r>
            <a:r>
              <a:rPr lang="en-US" dirty="0" err="1"/>
              <a:t>IIa</a:t>
            </a:r>
            <a:r>
              <a:rPr lang="en-US" dirty="0"/>
              <a:t> : benefit &gt;&gt; risk , additional  studies with focus objective needed</a:t>
            </a:r>
            <a:r>
              <a:rPr lang="en-US" b="1" dirty="0"/>
              <a:t>, reasonable to perform procedure 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Class </a:t>
            </a:r>
            <a:r>
              <a:rPr lang="en-US" b="0" dirty="0" err="1"/>
              <a:t>Iib</a:t>
            </a:r>
            <a:r>
              <a:rPr lang="en-US" b="0" dirty="0"/>
              <a:t> : benefit &gt;= risk addition studies with broad objective needed </a:t>
            </a:r>
            <a:r>
              <a:rPr lang="en-US" b="1" dirty="0"/>
              <a:t>, </a:t>
            </a:r>
            <a:r>
              <a:rPr lang="en-US" b="1" dirty="0" err="1"/>
              <a:t>tx</a:t>
            </a:r>
            <a:r>
              <a:rPr lang="en-US" b="1" dirty="0"/>
              <a:t> may be considered 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Class III : no benefit  , class III harm 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14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 troponins T and I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cTnT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cTnI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respectively) are the preferred markers for the diagnosis of myocardial infarction </a:t>
            </a:r>
          </a:p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 BNP and NT-</a:t>
            </a:r>
            <a:r>
              <a:rPr lang="en-US" sz="18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proBNP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emerged as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prognostic indicators across many cardiac diseases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non-surgical settings</a:t>
            </a:r>
          </a:p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Pre-operative BNP and NT-</a:t>
            </a:r>
            <a:r>
              <a:rPr lang="en-US" sz="18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proBNP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have additional prognostic value for long-term mortality and for cardiac events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major non-cardiac vascular surgery.</a:t>
            </a:r>
          </a:p>
          <a:p>
            <a:pPr marL="0" indent="0">
              <a:buFontTx/>
              <a:buNone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high-risk patients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(METs ≤4 or with a revised cardiac risk index value &gt;1 for vascular surgery and &gt; 2 for non-vascular surgery).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natriuretic peptide (i.e., a B-type natriuretic peptide [BNP] level , N-terminal pro-BNP [NT-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proBNP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level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22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74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randomly assigned 10,010 patients who were preparing to undergo noncardiac surgery and were at risk for vascular complications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receive aspirin or placebo and clonidine or placebo. 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*The patients were stratified according to whether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had not been taking aspirin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study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they were already on an aspirin regimen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started taking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 (at a dose of 200 mg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placebo just before surgery and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continued it daily (at a dose of 100 mg) for 30 days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initiation stratum and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7 days in the continuation stratum, after which patients resumed their regular aspirin regimen.</a:t>
            </a:r>
            <a:endParaRPr lang="en-US" sz="18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842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Methods. We conducted a randomized, double-blind, placebo-controlled trial in order to compare the effect of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low-dose aspirin with that of placebo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myocardial damage, cardiovascular, and bleeding complications in high-risk patients undergoing non-cardiac surgery.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 (75 mg) or placebo was given 7 days before surgery and continued until the third postoperative day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Patients were followed up for 30 days after surgery.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20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 patient with 0 or 1 predictor(s) of risk would have a low risk of MACE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Patients with &gt;=2 predictors of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would have elevated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817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08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atenolol markedly reduced mortality after noncardiac surgery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36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the controversial DECREASE studies, there </a:t>
            </a:r>
            <a:r>
              <a:rPr lang="en-US" b="1" dirty="0"/>
              <a:t>are insufficient data on beta blockade started 2 or more days </a:t>
            </a:r>
            <a:r>
              <a:rPr lang="en-US" dirty="0"/>
              <a:t>prior to surgery. Multicenter RCTs are </a:t>
            </a:r>
            <a:r>
              <a:rPr lang="en-US" b="1" dirty="0"/>
              <a:t>needed to address this knowledge gap</a:t>
            </a:r>
            <a:r>
              <a:rPr lang="en-US" dirty="0"/>
              <a:t>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13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Atenolol was associated with a significant decrease in overall mortality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6 months, which was sustained for up to 2 years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Metoprolol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tartrate or placebo,82 resulting in a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incidence of death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myocardial infarction or stroke at 30 days</a:t>
            </a:r>
            <a:endParaRPr lang="en-US" sz="18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initiation of beta-blockade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atenolol or bisoprolol instead of metoprolol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2b recommendation in the 2014 ESC/ESA guidelines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cardiovascular assessment and management in non-cardiac surgery 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dose of metoprolol used in that trial has been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criticised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maximum recommended starting dose for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metoprolol dose is 100 mg daily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some 400 mg on the day of surgery,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04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-systemic nervous system stimulation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763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-Observational studies have associated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mortality and cardiovascular outcomes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statins in non-cardiac surgery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2849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Consequently,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anaesthetists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consider prescribing a standard dose statin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operation to statin-naive patients undergoing cardiac surgery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However, there are insufficient data to support final recommendations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perioperative statin therapy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patients undergoing non-cardiac surgery.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Thirdly, there is no consensus in the included papers about the duration of perioperative statin treatment. Our subgroup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showed beneficial effects in patients treated with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statin for longer than 1 week before surgery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There is minimal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concerning postoperative statin treatment and no effects are described in the included papers.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792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733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Locus coeruleus is a nucleus in pons of brain stem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979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336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Preclude = </a:t>
            </a:r>
            <a:r>
              <a:rPr lang="th-TH" dirty="0"/>
              <a:t>ขัดขวาง </a:t>
            </a:r>
            <a:r>
              <a:rPr lang="en-US" dirty="0"/>
              <a:t>, undue = </a:t>
            </a:r>
            <a:r>
              <a:rPr lang="th-TH" dirty="0"/>
              <a:t>เกินไป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745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Ischemic preconditioning </a:t>
            </a: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 ช่วงเวลาที่สามารถป้องกัน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myocardial ischemia </a:t>
            </a: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จาก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reperfusion injury  </a:t>
            </a: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ซึ่งสามารถลด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 demand</a:t>
            </a: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 muscle </a:t>
            </a:r>
          </a:p>
          <a:p>
            <a:pPr marL="0" indent="0">
              <a:buFontTx/>
              <a:buNone/>
            </a:pP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infarct size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Ischemic preconditioning confers different forms of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cardioprotection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can reduce infarct size, lethal arrhythmia and contractile dysfunction.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Ischemic postconditioning </a:t>
            </a:r>
            <a:r>
              <a:rPr lang="th-TH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คือ ภาวะ ที่สามารถลด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reperfusion injury </a:t>
            </a:r>
          </a:p>
          <a:p>
            <a:pPr marL="0" indent="0">
              <a:buFontTx/>
              <a:buNone/>
            </a:pPr>
            <a:endParaRPr lang="en-US" sz="18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78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of cardioprotective techniques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initiation of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endogenous mechanisms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can reduce the effects of myocardial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ischaemia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reperfusion injury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tourniquet induced limb </a:t>
            </a:r>
            <a:r>
              <a:rPr lang="en-US" sz="18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ischaemia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an attractive risk profile, there have been multiple small trials in humans undergoing major cardiovascular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 and PCI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cuff induced limb </a:t>
            </a:r>
            <a:r>
              <a:rPr lang="en-US" sz="18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ischaemia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 preconditioning stimulus.</a:t>
            </a:r>
            <a:endParaRPr lang="th-TH" b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2584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ischemic preconditioning (RIPC)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emerging approach whereby intermittent ischemic stimulus at an organ (mostly a limb) increases ischemic tolerance of a distant one to the subsequent ischemic insult. 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RIPC has also been shown to prevent reperfusion-induced endothelial dysfunction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RIPC may offer cardiorenal protection by reducing the incidence of MI and AKI in patients undergoing PCI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98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neural hypothesis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proposes that remote neurotransmitter release activates a neural link to the myocardium.</a:t>
            </a:r>
          </a:p>
          <a:p>
            <a:pPr marL="285750" indent="-285750">
              <a:buFontTx/>
              <a:buChar char="-"/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humoral hypothesis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 that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circulating </a:t>
            </a:r>
            <a:r>
              <a:rPr lang="en-US" sz="1800" b="1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cardioprotective factors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released during remote site reperfusion and subsequently act on the myocardium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preconditioning can induce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systemic anti-inflammatory response with alteration of gene expression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46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4984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Ischemic precondition </a:t>
            </a:r>
            <a:r>
              <a:rPr lang="en-US" dirty="0"/>
              <a:t>: period of </a:t>
            </a:r>
            <a:r>
              <a:rPr lang="en-US" dirty="0">
                <a:solidFill>
                  <a:srgbClr val="C00000"/>
                </a:solidFill>
              </a:rPr>
              <a:t>myocardial ischemia </a:t>
            </a:r>
            <a:r>
              <a:rPr lang="en-US" b="1" dirty="0">
                <a:solidFill>
                  <a:srgbClr val="C00000"/>
                </a:solidFill>
              </a:rPr>
              <a:t>protects </a:t>
            </a:r>
            <a:r>
              <a:rPr lang="en-US" b="1" dirty="0"/>
              <a:t>the myocardium </a:t>
            </a:r>
            <a:r>
              <a:rPr lang="en-US" dirty="0"/>
              <a:t>from subsequent larger magnitude ischemia and reperfusion injury 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Lowering of the metabolic demand </a:t>
            </a:r>
            <a:r>
              <a:rPr lang="en-US" b="1" dirty="0"/>
              <a:t>of cardiac muscle , </a:t>
            </a:r>
            <a:r>
              <a:rPr lang="en-US" b="1" dirty="0">
                <a:solidFill>
                  <a:srgbClr val="C00000"/>
                </a:solidFill>
              </a:rPr>
              <a:t>Infarct size limiting </a:t>
            </a:r>
            <a:r>
              <a:rPr lang="en-US" b="1" dirty="0"/>
              <a:t>by effects of ischemic preconditioning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970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Enhance = </a:t>
            </a:r>
            <a:r>
              <a:rPr lang="th-TH" dirty="0"/>
              <a:t>เสริม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497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Activation of </a:t>
            </a:r>
            <a:r>
              <a:rPr lang="en-US" b="1" dirty="0" err="1"/>
              <a:t>keppa</a:t>
            </a:r>
            <a:r>
              <a:rPr lang="en-US" b="1" dirty="0"/>
              <a:t> and delta opioid receptors • Effect of m opioid receptor activation is less definite.</a:t>
            </a:r>
          </a:p>
          <a:p>
            <a:r>
              <a:rPr lang="en-US" b="1" dirty="0"/>
              <a:t>Kappa </a:t>
            </a:r>
            <a:r>
              <a:rPr lang="en-US" dirty="0"/>
              <a:t>: K1= spinal analgesia without RS depress , miosis , diuresis , dysphoria , K2= low potential to abuse , K3=</a:t>
            </a:r>
            <a:r>
              <a:rPr lang="en-US" dirty="0" err="1"/>
              <a:t>supraspinal</a:t>
            </a:r>
            <a:r>
              <a:rPr lang="en-US" dirty="0"/>
              <a:t> analgesia  </a:t>
            </a:r>
          </a:p>
          <a:p>
            <a:r>
              <a:rPr lang="en-US" b="1" dirty="0"/>
              <a:t>Delta</a:t>
            </a:r>
            <a:r>
              <a:rPr lang="en-US" dirty="0"/>
              <a:t> : spinal analgesia without RS depression </a:t>
            </a:r>
          </a:p>
          <a:p>
            <a:r>
              <a:rPr lang="en-US" dirty="0"/>
              <a:t>MU : 1 -&gt; </a:t>
            </a:r>
            <a:r>
              <a:rPr lang="en-US" dirty="0" err="1"/>
              <a:t>supraspinal</a:t>
            </a:r>
            <a:r>
              <a:rPr lang="en-US" dirty="0"/>
              <a:t> analgesia (brain) . 2-&gt; spinal analgesia , sedation , RS depression , N/V , urinary retention , physical dependence , Euphoria </a:t>
            </a:r>
          </a:p>
          <a:p>
            <a:r>
              <a:rPr lang="en-US" dirty="0"/>
              <a:t>Sigma : no analgesia , dysphoria , hallucination , tachycardia , HT , mydriasis  </a:t>
            </a:r>
            <a:r>
              <a:rPr lang="en-US" dirty="0">
                <a:sym typeface="Wingdings" panose="05000000000000000000" pitchFamily="2" charset="2"/>
              </a:rPr>
              <a:t> opposite to </a:t>
            </a:r>
            <a:r>
              <a:rPr lang="en-US" dirty="0" err="1">
                <a:sym typeface="Wingdings" panose="05000000000000000000" pitchFamily="2" charset="2"/>
              </a:rPr>
              <a:t>keppa</a:t>
            </a:r>
            <a:r>
              <a:rPr lang="en-US" dirty="0">
                <a:sym typeface="Wingdings" panose="05000000000000000000" pitchFamily="2" charset="2"/>
              </a:rPr>
              <a:t> 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713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ENIGMA trial randomized 2050 patients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noncardiac surgery lasting more than 2 hours to nitrous oxide-based or nitrous oxide-free anesthesia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conducted a follow-up study of the ENIGMA patients to evaluate the risk of cardiovascular events in the longer term.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121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Revised Cardiac Risk Index :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patient with 0 or 1 predictor(s) of risk would have a low risk of MACE.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&gt;=2 predictors of risk would have elevated risk.</a:t>
            </a:r>
            <a:endParaRPr lang="th-TH" b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67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95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- 2014 ACC/AHA guideline on perioperative cardiovascular evaluation and management of patients undergoing  noncardiac Surgery.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4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Clinical risk indexes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(defined as &gt;=1 of the following: documented electrocardiographic findings of MI, ST elevation of &gt;=1 mm in &gt;1 contiguous(</a:t>
            </a:r>
            <a:r>
              <a:rPr lang="th-TH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ติดกัน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leads, new left bundle-branch block, new </a:t>
            </a:r>
            <a:r>
              <a:rPr lang="en-US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Qwave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In&gt;=2 contiguous leads, or troponin &gt;3 times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**Web-based or open-source spreadsheet for calculation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34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Surgical Quality Improvement Program risk index for Myocardial Infarction and Cardiac Arrest (NSQIP MICA)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53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cardiac stress testing </a:t>
            </a:r>
            <a:r>
              <a:rPr lang="en-US" dirty="0"/>
              <a:t>in patients with limited functional capacity who, on the basis of clinical factors, are considered to have a risk of a major cardiac event of 1% or more and in whom the test result would influence treatment</a:t>
            </a:r>
          </a:p>
          <a:p>
            <a:r>
              <a:rPr lang="en-US" dirty="0"/>
              <a:t>-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preoperative thallium-201 stress test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preoperative coronary computed tomographic angiography (CCTA)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57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GDMT : guideline directed medical therapy 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patient with 0 or 1 predictor(s) of risk would have a low risk of MACE.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&gt;=2 predictors of risk would have elevated risk.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7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dobutamine stress echocardiogram or pharmacological stress MPI (myocardial )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activities associated with &lt;4 METs are slow ballroom dancing, golfing with a cart, playing a musical instrument, and walking at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2 mph to 3 mph.</a:t>
            </a:r>
          </a:p>
          <a:p>
            <a:pPr marL="285750" indent="-285750">
              <a:buFontTx/>
              <a:buChar char="-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&gt;4 METs are climbing a flight of stairs or walking up a hill, walking on level ground at 4 mph, and performing heavy work around the house.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Perioperative cardiac and long-term risks are increased in patients unable to perform 4 METs of work during daily activities.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1 MET is the resting or basal oxygen consumption of a 40–year-old, 70-kg man</a:t>
            </a:r>
            <a:endParaRPr lang="th-TH" b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5AF-4535-414C-88E7-8B15E3E84BD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7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6D0A-8466-4248-A907-034F3656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34DCB-4404-4711-B671-C7950569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355D-7859-4D70-9EF0-6611928D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AF64-F65E-495B-8DA8-71C164E1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7554-43E1-4B8A-81E4-27C1DDE9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48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6282-F317-4B09-96D9-D0A8B558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F619A-F974-4AF0-BEAC-A89409B41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8D2BB-BF5C-429F-81C7-B5948A8B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9792-226F-4C5F-AB34-6C9E004E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EF53-B0F8-42BF-B50E-2C7992B5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1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5BB4A-831D-4134-938A-FFD29472F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7F6F9-B9AF-4B02-ADA1-DD2C16A4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83538-4577-4460-AF5F-A8CC3CDF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19DB-84A5-4AC1-BF08-55EDAEE5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EDA6-6B72-40EE-824E-F16AE930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43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1158-1F39-48C8-B712-1C6C1B8C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2546-FB6D-466A-821F-E10B60816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16CF-1200-45BA-9C80-07EA1F52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3904F-E3CF-47B7-B525-0C7B5794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65E9-2341-4C4E-AFB6-2BA786DC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43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D586-50CE-47D8-B991-27CC1024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FCB88-C6D1-4900-9281-B506F1C1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08CB5-20A7-4EA3-9338-E5D8B807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294E-EBE6-4E7A-8235-AAB4C9D4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7506-EE77-415F-A004-2B4FE716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0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36D6-B005-4178-BE7E-F5620237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B1C4-3A50-438B-BFEC-E4F547635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25C92-63EF-43F8-A1F7-0F5F675E7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C961D-E3B3-4D80-9FD0-8FECE99B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AA5E5-BA9E-42FA-AEBD-C2EB1E59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5FCB8-2634-44A8-BAE3-AE667509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500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5101-A22C-4505-9DBE-0551A3DA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A1DE-88F1-4F48-83B0-186B0494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13E0D-0FC9-4C4A-8B48-102885DE7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BE38A-AABA-494B-9988-74E7A7372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5E920-2602-4A69-9EFB-E0CDEF8F2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CE0BD-F787-4154-8D2E-0AA8FAC7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DA49E-BE59-409F-BDC4-E12A03A5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AD1D5-7A6F-4CA0-92D8-AFEEE8C9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6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15C3-3D42-4C9E-8F54-ADB92BCE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F06D2-5B40-4EE3-87E2-48F04D14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562A5-A87D-42A0-B4AB-C959A94A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E1FE8-6936-4E53-B605-6C3338C3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4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39B5F-F65E-4C2A-8AE8-97E868B8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61F25-E9F6-4B77-BC8A-659860C3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B5F0-FC62-41B1-8327-C113A83A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6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9DE6-8BFF-45DF-A43B-A3C4A074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6964-8E34-4B43-A9A2-8DD0258B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23BD9-E7E8-487E-99FD-84001760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9F66-FCBB-4C89-A46F-0DACF05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1B2AB-23E3-49E4-9E49-F3105CCF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5D3FA-9F7B-4873-A33F-450ED957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4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34F1-4053-4F69-AA5B-67B6DFBA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8B86E-E49A-41E9-BAE5-B0351476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FEFB6-BA09-4761-A1DF-8E6E15D70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5FE7F-48F1-4BEC-9BA6-5BA16BB1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5EBA8-AD40-45B1-B341-B6AC764A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BC1E-1A80-484D-8182-06E35571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35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0BD01-DBFF-4394-B604-73D6FE1E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A4D2-FF8A-436C-84C1-5AE86F3D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85A85-3AB6-4C5F-8CA6-42F51C6F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B86C-9597-49FD-BA67-BD58D73F4C85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C12C-470D-44AD-B58A-C95DF1DA5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CC08-47BB-4A07-B5BC-8A47D7B98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982F-0656-40A7-8A02-3A9AECBC7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8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69D0-F51F-406D-AB65-E07B3B218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665" y="1603538"/>
            <a:ext cx="9682670" cy="1508569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Perioperative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cardioprotection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non-cardiac surgery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8C189-2C83-46D5-9939-1F124F4AC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3115" y="5525895"/>
            <a:ext cx="4764506" cy="1179706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/>
              <a:t>R</a:t>
            </a:r>
            <a:r>
              <a:rPr lang="en-US" sz="2800" b="1" dirty="0">
                <a:solidFill>
                  <a:schemeClr val="tx1"/>
                </a:solidFill>
              </a:rPr>
              <a:t>2 </a:t>
            </a:r>
            <a:r>
              <a:rPr lang="en-US" sz="2800" b="1" dirty="0" err="1">
                <a:solidFill>
                  <a:schemeClr val="tx1"/>
                </a:solidFill>
              </a:rPr>
              <a:t>Jutamas</a:t>
            </a:r>
            <a:r>
              <a:rPr lang="en-US" sz="2800" b="1" dirty="0">
                <a:solidFill>
                  <a:schemeClr val="tx1"/>
                </a:solidFill>
              </a:rPr>
              <a:t>   </a:t>
            </a:r>
            <a:r>
              <a:rPr lang="en-US" sz="2800" b="1" dirty="0" err="1">
                <a:solidFill>
                  <a:schemeClr val="tx1"/>
                </a:solidFill>
              </a:rPr>
              <a:t>Srisung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Advisor : Maj. </a:t>
            </a:r>
            <a:r>
              <a:rPr lang="en-US" sz="2800" b="1" dirty="0" err="1">
                <a:solidFill>
                  <a:schemeClr val="tx1"/>
                </a:solidFill>
              </a:rPr>
              <a:t>Wiriya</a:t>
            </a:r>
            <a:r>
              <a:rPr lang="en-US" sz="2800" b="1" dirty="0">
                <a:solidFill>
                  <a:schemeClr val="tx1"/>
                </a:solidFill>
              </a:rPr>
              <a:t>   </a:t>
            </a:r>
            <a:r>
              <a:rPr lang="en-US" sz="2800" b="1" dirty="0" err="1">
                <a:solidFill>
                  <a:schemeClr val="tx1"/>
                </a:solidFill>
              </a:rPr>
              <a:t>Homhol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                                                             </a:t>
            </a: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                                                                                             </a:t>
            </a:r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DA53A-412F-45A7-B602-52B4C8330EFA}"/>
              </a:ext>
            </a:extLst>
          </p:cNvPr>
          <p:cNvSpPr txBox="1"/>
          <p:nvPr/>
        </p:nvSpPr>
        <p:spPr>
          <a:xfrm>
            <a:off x="111419" y="59724"/>
            <a:ext cx="2823409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COLLECTIVE REVIWE </a:t>
            </a:r>
            <a:endParaRPr lang="th-TH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2170A-EF04-476B-9F3A-8E6DF103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" y="3745893"/>
            <a:ext cx="4764506" cy="3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FEB1-5803-44C3-BB4C-A9EFE9EE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72887A0-59CB-439D-B34D-F3163C5F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43" y="0"/>
            <a:ext cx="8976511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0D556-66C5-4069-8D39-A9A868EC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827" y="1248689"/>
            <a:ext cx="1603387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4051D-8CFF-41AB-8047-2577A14E8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37" y="834125"/>
            <a:ext cx="1889924" cy="1713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F1AF7-DE9C-4DC5-BCBD-19D3CEA0B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114" y="2961813"/>
            <a:ext cx="2511770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0A574-833A-4031-A02B-7B1C9EC09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537" y="3714867"/>
            <a:ext cx="1746655" cy="9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BBF9-5F1C-4D83-A995-334CBEA4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1639"/>
            <a:ext cx="11210925" cy="744836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Noninvasive cardiac testing</a:t>
            </a:r>
            <a:endParaRPr lang="en-US" kern="1200" dirty="0"/>
          </a:p>
        </p:txBody>
      </p:sp>
      <p:pic>
        <p:nvPicPr>
          <p:cNvPr id="5" name="Content Placeholder 4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943C278-B38A-4D77-BADE-E294BC9AF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2" y="1396588"/>
            <a:ext cx="11210925" cy="3247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934986-8504-40DF-B171-ECB68735F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32" y="4675323"/>
            <a:ext cx="11210925" cy="1539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38E2F5-5EC7-406B-BBA8-BAB2CCEE7E93}"/>
              </a:ext>
            </a:extLst>
          </p:cNvPr>
          <p:cNvSpPr/>
          <p:nvPr/>
        </p:nvSpPr>
        <p:spPr>
          <a:xfrm>
            <a:off x="556532" y="2351314"/>
            <a:ext cx="11210925" cy="71845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A56CC-4412-4E03-907C-BA33381D7D26}"/>
              </a:ext>
            </a:extLst>
          </p:cNvPr>
          <p:cNvSpPr/>
          <p:nvPr/>
        </p:nvSpPr>
        <p:spPr>
          <a:xfrm>
            <a:off x="594629" y="3614056"/>
            <a:ext cx="11210925" cy="71845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1746F-E797-44CD-94B0-41AEB1EE3C04}"/>
              </a:ext>
            </a:extLst>
          </p:cNvPr>
          <p:cNvSpPr/>
          <p:nvPr/>
        </p:nvSpPr>
        <p:spPr>
          <a:xfrm>
            <a:off x="583739" y="5072740"/>
            <a:ext cx="11210925" cy="71845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95760-80DB-4B6A-A7E5-4A99A2EE1B63}"/>
              </a:ext>
            </a:extLst>
          </p:cNvPr>
          <p:cNvSpPr txBox="1"/>
          <p:nvPr/>
        </p:nvSpPr>
        <p:spPr>
          <a:xfrm>
            <a:off x="8403771" y="6411895"/>
            <a:ext cx="378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Circulation 2014; 130: e278-e333.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97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9F73-1B6F-489D-8146-6BE9351445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biomarker level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1CAC90-F9C5-4DC4-9849-94FC2444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437" y="2740482"/>
            <a:ext cx="8241125" cy="21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492D-0B64-422C-8787-BCF25E0E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668379"/>
            <a:ext cx="3657600" cy="21336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Cardiac biomarker level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84A92D-E5B0-4BF9-B99C-36BA0A83B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21" y="0"/>
            <a:ext cx="63468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C40E1-5E7F-4A6D-A051-1388B7E96A6C}"/>
              </a:ext>
            </a:extLst>
          </p:cNvPr>
          <p:cNvSpPr txBox="1"/>
          <p:nvPr/>
        </p:nvSpPr>
        <p:spPr>
          <a:xfrm>
            <a:off x="486536" y="6041256"/>
            <a:ext cx="421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Kristensen S, </a:t>
            </a:r>
            <a:r>
              <a:rPr lang="en-US" sz="2000" dirty="0" err="1"/>
              <a:t>Knuuti</a:t>
            </a:r>
            <a:r>
              <a:rPr lang="en-US" sz="2000" dirty="0"/>
              <a:t> J, </a:t>
            </a:r>
            <a:r>
              <a:rPr lang="en-US" sz="2000" dirty="0" err="1"/>
              <a:t>Saraste</a:t>
            </a:r>
            <a:r>
              <a:rPr lang="en-US" sz="2000" dirty="0"/>
              <a:t> A, et al. </a:t>
            </a:r>
            <a:r>
              <a:rPr lang="en-US" sz="2000" dirty="0" err="1"/>
              <a:t>Eur</a:t>
            </a:r>
            <a:r>
              <a:rPr lang="en-US" sz="2000" dirty="0"/>
              <a:t> Heart J 2014; 35: 2383–431</a:t>
            </a:r>
            <a:endParaRPr lang="th-TH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0C743-9872-4DF2-BC20-B5FDB3FA5D6A}"/>
              </a:ext>
            </a:extLst>
          </p:cNvPr>
          <p:cNvSpPr/>
          <p:nvPr/>
        </p:nvSpPr>
        <p:spPr>
          <a:xfrm>
            <a:off x="5437414" y="0"/>
            <a:ext cx="2710543" cy="19920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C7706-A697-4178-BE2F-02CE7DCD0CE8}"/>
              </a:ext>
            </a:extLst>
          </p:cNvPr>
          <p:cNvSpPr/>
          <p:nvPr/>
        </p:nvSpPr>
        <p:spPr>
          <a:xfrm>
            <a:off x="5377540" y="2030183"/>
            <a:ext cx="2884717" cy="268877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35FF7-D6E8-49E7-B18A-2E2C6CDB5073}"/>
              </a:ext>
            </a:extLst>
          </p:cNvPr>
          <p:cNvSpPr/>
          <p:nvPr/>
        </p:nvSpPr>
        <p:spPr>
          <a:xfrm>
            <a:off x="5382979" y="4849584"/>
            <a:ext cx="2884717" cy="18995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B19CD5-5300-441F-8DAB-FF8D73D0ADF2}"/>
              </a:ext>
            </a:extLst>
          </p:cNvPr>
          <p:cNvCxnSpPr/>
          <p:nvPr/>
        </p:nvCxnSpPr>
        <p:spPr>
          <a:xfrm>
            <a:off x="6858000" y="5715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1138FB-34C1-4BC7-AEDD-AAF06E685BED}"/>
              </a:ext>
            </a:extLst>
          </p:cNvPr>
          <p:cNvCxnSpPr/>
          <p:nvPr/>
        </p:nvCxnSpPr>
        <p:spPr>
          <a:xfrm>
            <a:off x="7086600" y="914400"/>
            <a:ext cx="832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4BE466-8172-46EF-8DEB-54C71DAF6FF1}"/>
              </a:ext>
            </a:extLst>
          </p:cNvPr>
          <p:cNvCxnSpPr/>
          <p:nvPr/>
        </p:nvCxnSpPr>
        <p:spPr>
          <a:xfrm>
            <a:off x="5553549" y="1257301"/>
            <a:ext cx="1304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1E8131-DACD-43BB-97C4-7A08C17A61DB}"/>
              </a:ext>
            </a:extLst>
          </p:cNvPr>
          <p:cNvCxnSpPr/>
          <p:nvPr/>
        </p:nvCxnSpPr>
        <p:spPr>
          <a:xfrm>
            <a:off x="7258050" y="3673929"/>
            <a:ext cx="400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8FFF47-65DE-44EA-80C5-658E9E9814B9}"/>
              </a:ext>
            </a:extLst>
          </p:cNvPr>
          <p:cNvCxnSpPr/>
          <p:nvPr/>
        </p:nvCxnSpPr>
        <p:spPr>
          <a:xfrm>
            <a:off x="5553549" y="4024570"/>
            <a:ext cx="2594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D0D9BDA-4956-49A4-897D-DBEE0BD87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906" y="4360812"/>
            <a:ext cx="823031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n apple&#10;&#10;Description generated with high confidence">
            <a:extLst>
              <a:ext uri="{FF2B5EF4-FFF2-40B4-BE49-F238E27FC236}">
                <a16:creationId xmlns:a16="http://schemas.microsoft.com/office/drawing/2014/main" id="{1D724B0C-493C-4AE8-9F6A-F802674F0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" r="1831" b="3"/>
          <a:stretch/>
        </p:blipFill>
        <p:spPr>
          <a:xfrm>
            <a:off x="7853612" y="2900429"/>
            <a:ext cx="3875187" cy="395757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40647-BA90-4A39-B36B-047B4E7F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384699"/>
            <a:ext cx="5127031" cy="167660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Perioperative drugs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830AA-15D3-4857-BD8F-4AC5E5DE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700" y="2515043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• Aspirin</a:t>
            </a:r>
          </a:p>
          <a:p>
            <a:pPr marL="0" indent="0">
              <a:buNone/>
            </a:pPr>
            <a:r>
              <a:rPr lang="en-US" sz="3600" dirty="0"/>
              <a:t>• Beta-blockers</a:t>
            </a:r>
          </a:p>
          <a:p>
            <a:pPr marL="0" indent="0">
              <a:buNone/>
            </a:pPr>
            <a:r>
              <a:rPr lang="en-US" sz="3600" dirty="0"/>
              <a:t>• Statins</a:t>
            </a:r>
          </a:p>
          <a:p>
            <a:pPr marL="0" indent="0">
              <a:buNone/>
            </a:pPr>
            <a:r>
              <a:rPr lang="en-US" sz="3600" dirty="0"/>
              <a:t>• Alpha-2 agonists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97607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BB2F-A53E-4317-895C-7520532744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FBF5-B498-48B1-904C-663FDF21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376947"/>
          </a:xfrm>
        </p:spPr>
        <p:txBody>
          <a:bodyPr/>
          <a:lstStyle/>
          <a:p>
            <a:r>
              <a:rPr lang="en-US" dirty="0"/>
              <a:t>Inhibition of platelet aggregation</a:t>
            </a:r>
          </a:p>
          <a:p>
            <a:pPr marL="0" indent="0">
              <a:buNone/>
            </a:pPr>
            <a:r>
              <a:rPr lang="en-US" dirty="0"/>
              <a:t>• Anti-inflammatory effects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On the contrary, increasing operative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blood loss may predispose to perioperative myocardial ischemia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C04E4-8594-44AE-9437-3D8D90F819D2}"/>
              </a:ext>
            </a:extLst>
          </p:cNvPr>
          <p:cNvSpPr txBox="1"/>
          <p:nvPr/>
        </p:nvSpPr>
        <p:spPr>
          <a:xfrm>
            <a:off x="5845629" y="6106274"/>
            <a:ext cx="634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309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9DB37E-AAFA-49B4-B372-F67AF6A6F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372884"/>
            <a:ext cx="9064973" cy="197871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695649-C56F-4C22-B978-EEB7C2EF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17" y="136754"/>
            <a:ext cx="3616781" cy="195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6DE385-697C-4A3F-BBD1-63B85E49DA11}"/>
              </a:ext>
            </a:extLst>
          </p:cNvPr>
          <p:cNvSpPr txBox="1"/>
          <p:nvPr/>
        </p:nvSpPr>
        <p:spPr>
          <a:xfrm>
            <a:off x="838200" y="2465613"/>
            <a:ext cx="11016343" cy="3610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POISE 2 trial</a:t>
            </a:r>
          </a:p>
          <a:p>
            <a:r>
              <a:rPr lang="en-US" dirty="0"/>
              <a:t>• High-risk patients undergoing non-cardiac surgery</a:t>
            </a:r>
          </a:p>
          <a:p>
            <a:r>
              <a:rPr lang="en-US" dirty="0"/>
              <a:t>• No significant difference in the 30-day risk of death or</a:t>
            </a:r>
          </a:p>
          <a:p>
            <a:r>
              <a:rPr lang="en-US" dirty="0"/>
              <a:t>nonfatal MI between the aspirin and placebo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Increased risk of major bleeding in the aspirin group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Stopping aspirin for 3 or more days preoperatively and</a:t>
            </a:r>
          </a:p>
          <a:p>
            <a:r>
              <a:rPr lang="en-US" dirty="0">
                <a:solidFill>
                  <a:srgbClr val="C00000"/>
                </a:solidFill>
              </a:rPr>
              <a:t>resuming 8–10 days postoperatively </a:t>
            </a:r>
            <a:r>
              <a:rPr lang="en-US" dirty="0"/>
              <a:t>when the bleeding</a:t>
            </a:r>
          </a:p>
          <a:p>
            <a:r>
              <a:rPr lang="en-US" dirty="0"/>
              <a:t>risk is diminished was suggested.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90768-4F7C-40A8-9EEE-0DDCA8B19C8A}"/>
              </a:ext>
            </a:extLst>
          </p:cNvPr>
          <p:cNvSpPr txBox="1"/>
          <p:nvPr/>
        </p:nvSpPr>
        <p:spPr>
          <a:xfrm>
            <a:off x="5871429" y="6168781"/>
            <a:ext cx="633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Devereaux PJ et al. Aspirin in patients undergoing noncardiac surgery. New </a:t>
            </a:r>
            <a:r>
              <a:rPr lang="en-US" sz="2000" dirty="0" err="1"/>
              <a:t>Engl</a:t>
            </a:r>
            <a:r>
              <a:rPr lang="en-US" sz="2000" dirty="0"/>
              <a:t> J Med 2014; 370:1494–1503.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68109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1FA135-F532-4284-B468-FEDE22C6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2" y="57062"/>
            <a:ext cx="9105426" cy="18704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772DD-DA78-44EB-911A-3CAD9639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451"/>
            <a:ext cx="10515600" cy="32975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 high-risk patients undergoing non-cardiac surgery,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C00000"/>
                </a:solidFill>
              </a:rPr>
              <a:t>perioperative aspirin reduced the risk of MACE </a:t>
            </a:r>
            <a:r>
              <a:rPr lang="en-US" dirty="0"/>
              <a:t>without increasing</a:t>
            </a:r>
          </a:p>
          <a:p>
            <a:pPr marL="0" indent="0">
              <a:buNone/>
            </a:pPr>
            <a:r>
              <a:rPr lang="en-US" dirty="0"/>
              <a:t>  bleeding complications.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Aspirin withdrawal was associated with a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significantly higher rate of MACE.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2093B-9D2A-42C7-9DE7-E6FB0D084706}"/>
              </a:ext>
            </a:extLst>
          </p:cNvPr>
          <p:cNvSpPr txBox="1"/>
          <p:nvPr/>
        </p:nvSpPr>
        <p:spPr>
          <a:xfrm>
            <a:off x="10450286" y="636814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7F2BA-6128-420F-85E2-C9492E217CD3}"/>
              </a:ext>
            </a:extLst>
          </p:cNvPr>
          <p:cNvSpPr txBox="1"/>
          <p:nvPr/>
        </p:nvSpPr>
        <p:spPr>
          <a:xfrm>
            <a:off x="3755572" y="6138932"/>
            <a:ext cx="87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Oscarsson</a:t>
            </a:r>
            <a:r>
              <a:rPr lang="en-US" sz="2000" dirty="0"/>
              <a:t> A et al. To continue or discontinue aspirin in the perioperative period:</a:t>
            </a:r>
          </a:p>
          <a:p>
            <a:r>
              <a:rPr lang="en-US" sz="2000" dirty="0"/>
              <a:t>a randomized controlled clinical trial. Br J </a:t>
            </a:r>
            <a:r>
              <a:rPr lang="en-US" sz="2000" dirty="0" err="1"/>
              <a:t>Anaesth</a:t>
            </a:r>
            <a:r>
              <a:rPr lang="en-US" sz="2000" dirty="0"/>
              <a:t> 2010; 104: 305–12</a:t>
            </a:r>
            <a:endParaRPr lang="th-TH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9D360-1FB2-4D95-9427-8FDE723F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168" y="59533"/>
            <a:ext cx="249957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FC99B5-30CC-4422-B00C-DD4312BB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67" y="112293"/>
            <a:ext cx="8542421" cy="23316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0D8566-0C76-4F16-BC51-4132AE5F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6" y="2727158"/>
            <a:ext cx="9352547" cy="301591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Continuation of aspirin is reasonable in</a:t>
            </a:r>
          </a:p>
          <a:p>
            <a:pPr marL="0" indent="0" algn="ctr">
              <a:buNone/>
            </a:pPr>
            <a:r>
              <a:rPr lang="en-US" dirty="0"/>
              <a:t>patients with </a:t>
            </a:r>
            <a:r>
              <a:rPr lang="en-US" dirty="0">
                <a:solidFill>
                  <a:srgbClr val="C00000"/>
                </a:solidFill>
              </a:rPr>
              <a:t>high-risk CAD </a:t>
            </a:r>
            <a:r>
              <a:rPr lang="en-US" dirty="0"/>
              <a:t>or</a:t>
            </a:r>
          </a:p>
          <a:p>
            <a:pPr marL="0" indent="0" algn="ctr">
              <a:buNone/>
            </a:pPr>
            <a:r>
              <a:rPr lang="en-US" dirty="0"/>
              <a:t>cerebrovascular disease, where the</a:t>
            </a:r>
          </a:p>
          <a:p>
            <a:pPr marL="0" indent="0" algn="ctr">
              <a:buNone/>
            </a:pPr>
            <a:r>
              <a:rPr lang="en-US" dirty="0"/>
              <a:t>risks outweigh the risks of bleeding.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DE164-7C66-4D54-B15A-134D83B47935}"/>
              </a:ext>
            </a:extLst>
          </p:cNvPr>
          <p:cNvSpPr txBox="1"/>
          <p:nvPr/>
        </p:nvSpPr>
        <p:spPr>
          <a:xfrm>
            <a:off x="8398042" y="6457890"/>
            <a:ext cx="372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Circulation 2014; 130: e278-e333.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8961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9CCD97-13F2-461A-9EF2-9DD88543D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95" y="2555301"/>
            <a:ext cx="9605209" cy="409415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76D5F0-0605-4EB7-ABC1-E2FAC146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337" y="80209"/>
            <a:ext cx="8542421" cy="23316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C13B69-E0FD-48B0-8887-255F4EC9477F}"/>
              </a:ext>
            </a:extLst>
          </p:cNvPr>
          <p:cNvSpPr/>
          <p:nvPr/>
        </p:nvSpPr>
        <p:spPr>
          <a:xfrm>
            <a:off x="1293395" y="4852737"/>
            <a:ext cx="9605209" cy="8502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84DDF-46F1-4036-BC71-8A563A17DE3F}"/>
              </a:ext>
            </a:extLst>
          </p:cNvPr>
          <p:cNvSpPr/>
          <p:nvPr/>
        </p:nvSpPr>
        <p:spPr>
          <a:xfrm>
            <a:off x="1293395" y="5702969"/>
            <a:ext cx="9605209" cy="9464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D5BA6-7C88-47AF-9DF2-F86B371C40B6}"/>
              </a:ext>
            </a:extLst>
          </p:cNvPr>
          <p:cNvCxnSpPr>
            <a:cxnSpLocks/>
          </p:cNvCxnSpPr>
          <p:nvPr/>
        </p:nvCxnSpPr>
        <p:spPr>
          <a:xfrm>
            <a:off x="2775283" y="6272463"/>
            <a:ext cx="27592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0C41-CE03-4131-B434-945C61E990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CAB4-A9D0-4556-BE89-AED06174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695"/>
            <a:ext cx="10515600" cy="36077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patients with cardiovascular comorbidity presenting for surgery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Cardiac death </a:t>
            </a:r>
            <a:r>
              <a:rPr lang="en-US" dirty="0"/>
              <a:t>is the third leading cause of perioperative death in the United States.</a:t>
            </a:r>
          </a:p>
          <a:p>
            <a:pPr marL="0" indent="0">
              <a:buNone/>
            </a:pPr>
            <a:r>
              <a:rPr lang="en-US" dirty="0"/>
              <a:t>• 8% of patients over 45 years suffer from myocardial injury after non-cardiac surgery, 10% of them died .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8680A-CB5E-40DE-B74D-FAD8C97487EE}"/>
              </a:ext>
            </a:extLst>
          </p:cNvPr>
          <p:cNvSpPr txBox="1"/>
          <p:nvPr/>
        </p:nvSpPr>
        <p:spPr>
          <a:xfrm>
            <a:off x="2239618" y="6374469"/>
            <a:ext cx="101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61696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BC4D-F0BF-4398-A592-E3EA804026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Beta-Blockers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7E72-AEFB-49BB-B85C-7543306D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656"/>
            <a:ext cx="10515600" cy="3593501"/>
          </a:xfrm>
        </p:spPr>
        <p:txBody>
          <a:bodyPr/>
          <a:lstStyle/>
          <a:p>
            <a:r>
              <a:rPr lang="en-US" dirty="0"/>
              <a:t>Reduce heart rate and systemic blood pressure </a:t>
            </a:r>
            <a:r>
              <a:rPr lang="en-US" dirty="0">
                <a:solidFill>
                  <a:srgbClr val="C00000"/>
                </a:solidFill>
              </a:rPr>
              <a:t>improving the myocardial oxygen balance</a:t>
            </a:r>
          </a:p>
          <a:p>
            <a:r>
              <a:rPr lang="en-US" dirty="0"/>
              <a:t>Shift myocardial metabolism towards glucose and reduce free fatty acid and Inflammation, stabilize atherosclerotic plaques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C497F-94FF-4F5E-9379-F7FE75A56216}"/>
              </a:ext>
            </a:extLst>
          </p:cNvPr>
          <p:cNvSpPr txBox="1"/>
          <p:nvPr/>
        </p:nvSpPr>
        <p:spPr>
          <a:xfrm>
            <a:off x="4716379" y="6108617"/>
            <a:ext cx="747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13029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73CA-113C-45C3-BB58-4E7FC9D5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9" y="2983831"/>
            <a:ext cx="10380269" cy="29263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trial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C00000"/>
                </a:solidFill>
              </a:rPr>
              <a:t>Bisoprolol reduces the perioperative incidence of death </a:t>
            </a:r>
            <a:r>
              <a:rPr lang="en-US" dirty="0"/>
              <a:t>from</a:t>
            </a:r>
          </a:p>
          <a:p>
            <a:pPr marL="0" indent="0">
              <a:buNone/>
            </a:pPr>
            <a:r>
              <a:rPr lang="en-US" dirty="0"/>
              <a:t> cardiac causes and nonfatal MI in high-risk patients who are</a:t>
            </a:r>
          </a:p>
          <a:p>
            <a:pPr marL="0" indent="0">
              <a:buNone/>
            </a:pPr>
            <a:r>
              <a:rPr lang="en-US" dirty="0"/>
              <a:t> undergoing major vascular surgery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2EA03-5C7D-43EA-A551-7B19BADAD682}"/>
              </a:ext>
            </a:extLst>
          </p:cNvPr>
          <p:cNvSpPr txBox="1"/>
          <p:nvPr/>
        </p:nvSpPr>
        <p:spPr>
          <a:xfrm>
            <a:off x="2069432" y="6150114"/>
            <a:ext cx="1029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Poldermans</a:t>
            </a:r>
            <a:r>
              <a:rPr lang="en-US" sz="2000" dirty="0"/>
              <a:t> D et al. The effect of bisoprolol on perioperative mortality and myocardial infarction in high-risk patients undergoing vascular surgery. New </a:t>
            </a:r>
            <a:r>
              <a:rPr lang="en-US" sz="2000" dirty="0" err="1"/>
              <a:t>Eng</a:t>
            </a:r>
            <a:r>
              <a:rPr lang="en-US" sz="2000" dirty="0"/>
              <a:t> J Med1999 ;341: 1789–94.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6B76F-4828-4916-A2AB-D4E73E9B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09" y="576734"/>
            <a:ext cx="10380269" cy="2221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604E-A822-4587-9D5A-597C0103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98" y="131213"/>
            <a:ext cx="7640326" cy="4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0B289-D14B-4FBC-96BB-8E08A44B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772"/>
            <a:ext cx="10515600" cy="241473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Beta blockade </a:t>
            </a:r>
            <a:r>
              <a:rPr lang="en-US" b="1" dirty="0">
                <a:solidFill>
                  <a:srgbClr val="C00000"/>
                </a:solidFill>
              </a:rPr>
              <a:t>started within 1 day or less </a:t>
            </a:r>
            <a:r>
              <a:rPr lang="en-US" dirty="0"/>
              <a:t>before non-cardiac surgery prevents nonfatal MI but </a:t>
            </a:r>
            <a:r>
              <a:rPr lang="en-US" dirty="0">
                <a:solidFill>
                  <a:srgbClr val="C00000"/>
                </a:solidFill>
              </a:rPr>
              <a:t>increases risks of stroke, death, hypotension, and bradycardia.</a:t>
            </a:r>
          </a:p>
        </p:txBody>
      </p:sp>
      <p:pic>
        <p:nvPicPr>
          <p:cNvPr id="4" name="Content Placeholder 1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C8FA882-E196-415E-AB2B-5D6F70F2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2" y="160422"/>
            <a:ext cx="9043626" cy="2181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CB4B7-A745-444F-9B4B-69BD2E2E1C6F}"/>
              </a:ext>
            </a:extLst>
          </p:cNvPr>
          <p:cNvSpPr txBox="1"/>
          <p:nvPr/>
        </p:nvSpPr>
        <p:spPr>
          <a:xfrm>
            <a:off x="5911515" y="6491811"/>
            <a:ext cx="638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Wijeysundera</a:t>
            </a:r>
            <a:r>
              <a:rPr lang="en-US" sz="2000" dirty="0"/>
              <a:t> DN et al. J Am Coll </a:t>
            </a:r>
            <a:r>
              <a:rPr lang="en-US" sz="2000" dirty="0" err="1"/>
              <a:t>Cardiol</a:t>
            </a:r>
            <a:r>
              <a:rPr lang="en-US" sz="2000" dirty="0"/>
              <a:t> 2014; 64: 2406–25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5566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210AE-2954-465D-A76B-67A3EA7F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96" y="2220783"/>
            <a:ext cx="9589168" cy="4035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Cohort study, 962 patients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Beta-blockers improve outcomes </a:t>
            </a:r>
            <a:r>
              <a:rPr lang="en-US" dirty="0"/>
              <a:t>more if </a:t>
            </a:r>
          </a:p>
          <a:p>
            <a:pPr marL="0" indent="0">
              <a:buNone/>
            </a:pPr>
            <a:r>
              <a:rPr lang="en-US" dirty="0"/>
              <a:t>given for </a:t>
            </a:r>
            <a:r>
              <a:rPr lang="en-US" dirty="0">
                <a:solidFill>
                  <a:srgbClr val="C00000"/>
                </a:solidFill>
              </a:rPr>
              <a:t>longer before surgery.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Titrate the dose for optimal heart rate </a:t>
            </a:r>
            <a:r>
              <a:rPr lang="en-US" dirty="0"/>
              <a:t>without hypotension</a:t>
            </a:r>
          </a:p>
          <a:p>
            <a:pPr marL="0" indent="0">
              <a:buNone/>
            </a:pPr>
            <a:r>
              <a:rPr lang="en-US" dirty="0"/>
              <a:t>• Allow anti-inflammatory effects to develop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Acute administration</a:t>
            </a:r>
            <a:r>
              <a:rPr lang="en-US" dirty="0"/>
              <a:t> of beta-blockers is</a:t>
            </a:r>
          </a:p>
          <a:p>
            <a:pPr marL="0" indent="0">
              <a:buNone/>
            </a:pPr>
            <a:r>
              <a:rPr lang="en-US" dirty="0"/>
              <a:t>associated with </a:t>
            </a:r>
            <a:r>
              <a:rPr lang="en-US" dirty="0">
                <a:solidFill>
                  <a:srgbClr val="C00000"/>
                </a:solidFill>
              </a:rPr>
              <a:t>increased mortality.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F1E3-5395-489E-B781-16E3D163EBED}"/>
              </a:ext>
            </a:extLst>
          </p:cNvPr>
          <p:cNvSpPr txBox="1"/>
          <p:nvPr/>
        </p:nvSpPr>
        <p:spPr>
          <a:xfrm>
            <a:off x="6308558" y="6457890"/>
            <a:ext cx="588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Ellenberger C et al. Anesthesiology 2011; 114: 817–23.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46021-7FFD-4B87-B024-907A243F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36" y="138326"/>
            <a:ext cx="8548941" cy="20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2F95C6-72F3-4481-B965-2F7DA0A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520587"/>
            <a:ext cx="10134600" cy="32725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Retrospective study, 38,779 patients</a:t>
            </a:r>
          </a:p>
          <a:p>
            <a:pPr marL="0" indent="0">
              <a:buNone/>
            </a:pPr>
            <a:r>
              <a:rPr lang="en-US" dirty="0"/>
              <a:t>• There may be </a:t>
            </a:r>
            <a:r>
              <a:rPr lang="en-US" dirty="0">
                <a:solidFill>
                  <a:srgbClr val="C00000"/>
                </a:solidFill>
              </a:rPr>
              <a:t>benefit in starting beta blockers </a:t>
            </a:r>
            <a:r>
              <a:rPr lang="en-US" dirty="0"/>
              <a:t>in patients according to an individual </a:t>
            </a:r>
            <a:r>
              <a:rPr lang="en-US" dirty="0">
                <a:solidFill>
                  <a:srgbClr val="C00000"/>
                </a:solidFill>
              </a:rPr>
              <a:t>patient’s cardiovascular risk</a:t>
            </a:r>
          </a:p>
          <a:p>
            <a:pPr marL="0" indent="0">
              <a:buNone/>
            </a:pPr>
            <a:r>
              <a:rPr lang="en-US" dirty="0"/>
              <a:t>• Perioperative withdrawal of Beta-blockers is</a:t>
            </a:r>
          </a:p>
          <a:p>
            <a:pPr marL="0" indent="0">
              <a:buNone/>
            </a:pPr>
            <a:r>
              <a:rPr lang="en-US" dirty="0"/>
              <a:t>associated with increased mortality.</a:t>
            </a:r>
            <a:endParaRPr lang="th-TH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E53B51-BEAD-475A-A95F-FFD5D1743C21}"/>
              </a:ext>
            </a:extLst>
          </p:cNvPr>
          <p:cNvSpPr txBox="1"/>
          <p:nvPr/>
        </p:nvSpPr>
        <p:spPr>
          <a:xfrm>
            <a:off x="4235115" y="6138932"/>
            <a:ext cx="810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Wallace A, Au S, Cason B. Association of the pattern of use of perioperative b-blockade and postoperative mortality. Anesthesiology 2010; 113: 767–71</a:t>
            </a:r>
            <a:endParaRPr lang="th-TH" sz="2000" dirty="0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FA50CD81-9978-4103-B001-245E6E50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11" y="56580"/>
            <a:ext cx="2967789" cy="4246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BB67DC-DBA9-46C1-A39D-3CC64093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35" y="545431"/>
            <a:ext cx="9340926" cy="16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6B7B65-1E89-438F-A689-95D1FB7E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" y="2468128"/>
            <a:ext cx="12035209" cy="4362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E2411-ED31-4A77-9C39-36B6D520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41" y="1"/>
            <a:ext cx="8997054" cy="22087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754761-0A79-43A4-B49C-E4926B509625}"/>
              </a:ext>
            </a:extLst>
          </p:cNvPr>
          <p:cNvSpPr/>
          <p:nvPr/>
        </p:nvSpPr>
        <p:spPr>
          <a:xfrm>
            <a:off x="228218" y="2916045"/>
            <a:ext cx="11806992" cy="4491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8D98F-E025-43D9-B7F5-671F3430B152}"/>
              </a:ext>
            </a:extLst>
          </p:cNvPr>
          <p:cNvSpPr/>
          <p:nvPr/>
        </p:nvSpPr>
        <p:spPr>
          <a:xfrm>
            <a:off x="192504" y="3813141"/>
            <a:ext cx="11956814" cy="11438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A23739-2C31-4175-8A6C-16D4EBBF61A2}"/>
              </a:ext>
            </a:extLst>
          </p:cNvPr>
          <p:cNvSpPr/>
          <p:nvPr/>
        </p:nvSpPr>
        <p:spPr>
          <a:xfrm>
            <a:off x="192503" y="5694950"/>
            <a:ext cx="11885387" cy="6737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EC0FCB-F621-4462-959E-53482199285A}"/>
              </a:ext>
            </a:extLst>
          </p:cNvPr>
          <p:cNvSpPr/>
          <p:nvPr/>
        </p:nvSpPr>
        <p:spPr>
          <a:xfrm>
            <a:off x="2454443" y="6368717"/>
            <a:ext cx="4042610" cy="4616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8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CD27-E9C5-4159-A060-8094213C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75" y="2727158"/>
            <a:ext cx="10769651" cy="308008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Slowly titrated to appropriate heart rate and blood pressure targets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More than 1 day </a:t>
            </a:r>
            <a:r>
              <a:rPr lang="en-US" dirty="0"/>
              <a:t>(when possible at least 1 week to 1 month) before surgery, starting with a low dose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Resting HR goal of 60-70 bpm with SBP 100 mmHg</a:t>
            </a:r>
          </a:p>
          <a:p>
            <a:pPr marL="0" indent="0">
              <a:buNone/>
            </a:pPr>
            <a:r>
              <a:rPr lang="en-US" dirty="0"/>
              <a:t>for the whole perioperative period</a:t>
            </a:r>
          </a:p>
          <a:p>
            <a:pPr marL="0" indent="0">
              <a:buNone/>
            </a:pPr>
            <a:r>
              <a:rPr lang="en-US" dirty="0"/>
              <a:t>• High doses should be avoided, particularly immediately before surgery.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ED7CF-175A-4082-AF45-B512DCC5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0" y="198097"/>
            <a:ext cx="9052996" cy="226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83A1E-BA2D-4F25-BA64-09F93D537508}"/>
              </a:ext>
            </a:extLst>
          </p:cNvPr>
          <p:cNvSpPr txBox="1"/>
          <p:nvPr/>
        </p:nvSpPr>
        <p:spPr>
          <a:xfrm>
            <a:off x="4812632" y="6459848"/>
            <a:ext cx="771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Kristensen S, </a:t>
            </a:r>
            <a:r>
              <a:rPr lang="en-US" sz="2000" dirty="0" err="1"/>
              <a:t>Knuuti</a:t>
            </a:r>
            <a:r>
              <a:rPr lang="en-US" sz="2000" dirty="0"/>
              <a:t> J, </a:t>
            </a:r>
            <a:r>
              <a:rPr lang="en-US" sz="2000" dirty="0" err="1"/>
              <a:t>Saraste</a:t>
            </a:r>
            <a:r>
              <a:rPr lang="en-US" sz="2000" dirty="0"/>
              <a:t> A, et al. </a:t>
            </a:r>
            <a:r>
              <a:rPr lang="en-US" sz="2000" dirty="0" err="1"/>
              <a:t>Eur</a:t>
            </a:r>
            <a:r>
              <a:rPr lang="en-US" sz="2000" dirty="0"/>
              <a:t> Heart J 2014; 35: 2383–431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18697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8D0651-C5A0-406A-8B25-14053290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54" y="0"/>
            <a:ext cx="5218492" cy="68307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F6ACC-0E34-46B0-81D4-6D616FDCBE51}"/>
              </a:ext>
            </a:extLst>
          </p:cNvPr>
          <p:cNvSpPr/>
          <p:nvPr/>
        </p:nvSpPr>
        <p:spPr>
          <a:xfrm>
            <a:off x="3801979" y="3994484"/>
            <a:ext cx="4636168" cy="10587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65BDD-BE3B-4B12-AC6F-BD4837CD3947}"/>
              </a:ext>
            </a:extLst>
          </p:cNvPr>
          <p:cNvCxnSpPr/>
          <p:nvPr/>
        </p:nvCxnSpPr>
        <p:spPr>
          <a:xfrm>
            <a:off x="4010526" y="4716379"/>
            <a:ext cx="14117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803D66-1718-4184-8447-9185897A64DC}"/>
              </a:ext>
            </a:extLst>
          </p:cNvPr>
          <p:cNvSpPr txBox="1"/>
          <p:nvPr/>
        </p:nvSpPr>
        <p:spPr>
          <a:xfrm>
            <a:off x="8913793" y="4611231"/>
            <a:ext cx="3096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Kristensen S et al. 2014 ESC/ESA Guidelines on non-cardiac surgery:</a:t>
            </a:r>
          </a:p>
          <a:p>
            <a:r>
              <a:rPr lang="en-US" sz="2000" dirty="0"/>
              <a:t>cardiovascular assessment</a:t>
            </a:r>
          </a:p>
          <a:p>
            <a:r>
              <a:rPr lang="en-US" sz="2000" dirty="0"/>
              <a:t>and management. </a:t>
            </a:r>
          </a:p>
          <a:p>
            <a:r>
              <a:rPr lang="en-US" sz="2000" dirty="0" err="1"/>
              <a:t>Eur</a:t>
            </a:r>
            <a:r>
              <a:rPr lang="en-US" sz="2000" dirty="0"/>
              <a:t> Heart J 2014;</a:t>
            </a:r>
          </a:p>
          <a:p>
            <a:r>
              <a:rPr lang="th-TH" sz="2000" dirty="0"/>
              <a:t> 35: 2383–431</a:t>
            </a:r>
          </a:p>
        </p:txBody>
      </p:sp>
    </p:spTree>
    <p:extLst>
      <p:ext uri="{BB962C8B-B14F-4D97-AF65-F5344CB8AC3E}">
        <p14:creationId xmlns:p14="http://schemas.microsoft.com/office/powerpoint/2010/main" val="22057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7D96-5CA6-427F-9A31-2BEECC4707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56BE-E5DB-4751-8284-2938E3CA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046"/>
            <a:ext cx="10515600" cy="386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Reduce plasma lipid levels by </a:t>
            </a:r>
            <a:r>
              <a:rPr lang="en-US" dirty="0">
                <a:solidFill>
                  <a:srgbClr val="C00000"/>
                </a:solidFill>
              </a:rPr>
              <a:t>inhibiting 3-hydroxy-3-methyl-glutaryl-CoA (HMG-CoA) reductase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Pleiotropic effects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: improved endothelial function, vasodilation,</a:t>
            </a:r>
          </a:p>
          <a:p>
            <a:pPr marL="0" indent="0">
              <a:buNone/>
            </a:pPr>
            <a:r>
              <a:rPr lang="en-US" dirty="0"/>
              <a:t>anticoagulation, platelet inhibition, reduction in vascular inflammation</a:t>
            </a:r>
          </a:p>
          <a:p>
            <a:pPr marL="0" indent="0">
              <a:buNone/>
            </a:pPr>
            <a:r>
              <a:rPr lang="en-US" dirty="0"/>
              <a:t>and oxidization and stabilization of atherosclerotic plaques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Generally safe with a low incidence of adverse effects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54E36-1F3C-492D-B452-E1D3C66052E9}"/>
              </a:ext>
            </a:extLst>
          </p:cNvPr>
          <p:cNvSpPr txBox="1"/>
          <p:nvPr/>
        </p:nvSpPr>
        <p:spPr>
          <a:xfrm>
            <a:off x="5935580" y="6138932"/>
            <a:ext cx="651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42727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8DA7-24D6-4B87-84CE-8BEFAFAD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73" y="2422358"/>
            <a:ext cx="10840453" cy="29998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Cohort study, 967 patients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Withdrawal of perioperative statin therapy for at least four days </a:t>
            </a:r>
            <a:r>
              <a:rPr lang="en-US" dirty="0"/>
              <a:t>was associated with </a:t>
            </a:r>
            <a:r>
              <a:rPr lang="en-US" dirty="0">
                <a:solidFill>
                  <a:srgbClr val="C00000"/>
                </a:solidFill>
              </a:rPr>
              <a:t>more incidence of myocardial injury </a:t>
            </a:r>
            <a:r>
              <a:rPr lang="en-US" dirty="0"/>
              <a:t>compared with continuation of statins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18747-55E6-41EA-83BD-2A845EB20ABC}"/>
              </a:ext>
            </a:extLst>
          </p:cNvPr>
          <p:cNvSpPr txBox="1"/>
          <p:nvPr/>
        </p:nvSpPr>
        <p:spPr>
          <a:xfrm>
            <a:off x="2085473" y="6150114"/>
            <a:ext cx="1010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 </a:t>
            </a:r>
            <a:r>
              <a:rPr lang="en-US" sz="2000" dirty="0" err="1"/>
              <a:t>Manach</a:t>
            </a:r>
            <a:r>
              <a:rPr lang="en-US" sz="2000" dirty="0"/>
              <a:t> Y et al. The impact of postoperative discontinuation or continuation of chronic statin therapy on cardiac outcome after major vascular surgery. </a:t>
            </a:r>
            <a:r>
              <a:rPr lang="en-US" sz="2000" dirty="0" err="1"/>
              <a:t>Anesth</a:t>
            </a:r>
            <a:r>
              <a:rPr lang="en-US" sz="2000" dirty="0"/>
              <a:t> Anal 2007; 104: 1326–33.</a:t>
            </a:r>
            <a:endParaRPr lang="th-TH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FDE92F-075A-4843-B00A-599EB840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9" y="136615"/>
            <a:ext cx="10621278" cy="19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4952-2863-4849-B320-A2E7014C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7" y="1243262"/>
            <a:ext cx="3657600" cy="258277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Preoperative, Intraoperative, and Postoperative Factors Associated with Perioperative Cardiac Complications</a:t>
            </a:r>
          </a:p>
        </p:txBody>
      </p:sp>
      <p:pic>
        <p:nvPicPr>
          <p:cNvPr id="6" name="Content Placeholder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0221FE8-443C-4723-BF44-A7D7D20D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32" y="0"/>
            <a:ext cx="802004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BC7F8-7026-4160-83F2-8AAA52A92EBE}"/>
              </a:ext>
            </a:extLst>
          </p:cNvPr>
          <p:cNvSpPr txBox="1"/>
          <p:nvPr/>
        </p:nvSpPr>
        <p:spPr>
          <a:xfrm>
            <a:off x="166698" y="5831305"/>
            <a:ext cx="386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A7906-A8AA-47B5-87D9-CA73F563D2B7}"/>
              </a:ext>
            </a:extLst>
          </p:cNvPr>
          <p:cNvSpPr/>
          <p:nvPr/>
        </p:nvSpPr>
        <p:spPr>
          <a:xfrm>
            <a:off x="4331368" y="224588"/>
            <a:ext cx="1981198" cy="21496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5A34-EA61-4196-B873-E1C6E6C5F0DD}"/>
              </a:ext>
            </a:extLst>
          </p:cNvPr>
          <p:cNvSpPr/>
          <p:nvPr/>
        </p:nvSpPr>
        <p:spPr>
          <a:xfrm>
            <a:off x="10010275" y="224589"/>
            <a:ext cx="1981198" cy="18769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E96B9-F8A6-4C0F-8F7F-7B5DF6009CF9}"/>
              </a:ext>
            </a:extLst>
          </p:cNvPr>
          <p:cNvSpPr/>
          <p:nvPr/>
        </p:nvSpPr>
        <p:spPr>
          <a:xfrm>
            <a:off x="6761747" y="224588"/>
            <a:ext cx="2815390" cy="6497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9D9E4-16AF-469B-9B01-4C1F337CFC43}"/>
              </a:ext>
            </a:extLst>
          </p:cNvPr>
          <p:cNvSpPr/>
          <p:nvPr/>
        </p:nvSpPr>
        <p:spPr>
          <a:xfrm>
            <a:off x="6761747" y="1219198"/>
            <a:ext cx="2815390" cy="4892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05000-E702-4E6B-A53D-CD9785F674DA}"/>
              </a:ext>
            </a:extLst>
          </p:cNvPr>
          <p:cNvSpPr/>
          <p:nvPr/>
        </p:nvSpPr>
        <p:spPr>
          <a:xfrm>
            <a:off x="6424861" y="2229853"/>
            <a:ext cx="3417510" cy="1331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3B42F-7877-49F4-81F4-4D9E76361E48}"/>
              </a:ext>
            </a:extLst>
          </p:cNvPr>
          <p:cNvSpPr/>
          <p:nvPr/>
        </p:nvSpPr>
        <p:spPr>
          <a:xfrm>
            <a:off x="10010275" y="3429000"/>
            <a:ext cx="1981198" cy="117508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3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6E730-58AF-496C-BB05-647B017E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780"/>
            <a:ext cx="10515600" cy="333144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Meta-analysis of 29 RCTs</a:t>
            </a:r>
          </a:p>
          <a:p>
            <a:pPr marL="0" indent="0">
              <a:buNone/>
            </a:pPr>
            <a:r>
              <a:rPr lang="en-US" dirty="0"/>
              <a:t>•Initiation of statins in statin-naive patients </a:t>
            </a:r>
            <a:r>
              <a:rPr lang="en-US" dirty="0">
                <a:solidFill>
                  <a:srgbClr val="C00000"/>
                </a:solidFill>
              </a:rPr>
              <a:t>reduced perioperative MI in high risk cardiac procedures </a:t>
            </a:r>
            <a:r>
              <a:rPr lang="en-US" dirty="0"/>
              <a:t>(RR 0.48, p &lt; 0.001; NNT 17)</a:t>
            </a:r>
          </a:p>
          <a:p>
            <a:pPr marL="0" indent="0">
              <a:buNone/>
            </a:pPr>
            <a:r>
              <a:rPr lang="en-US" dirty="0"/>
              <a:t>and a trend of a reduced mortality at 1 year</a:t>
            </a:r>
          </a:p>
          <a:p>
            <a:pPr marL="0" indent="0">
              <a:buNone/>
            </a:pPr>
            <a:r>
              <a:rPr lang="en-US" dirty="0"/>
              <a:t>• Benefit in non-cardiac surgery is less clear.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1335E-5D6B-47CF-B197-875A02DF6AED}"/>
              </a:ext>
            </a:extLst>
          </p:cNvPr>
          <p:cNvSpPr txBox="1"/>
          <p:nvPr/>
        </p:nvSpPr>
        <p:spPr>
          <a:xfrm>
            <a:off x="4154905" y="6138932"/>
            <a:ext cx="827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Guay</a:t>
            </a:r>
            <a:r>
              <a:rPr lang="en-US" sz="2000" dirty="0"/>
              <a:t> J, </a:t>
            </a:r>
            <a:r>
              <a:rPr lang="en-US" sz="2000" dirty="0" err="1"/>
              <a:t>Ochroch</a:t>
            </a:r>
            <a:r>
              <a:rPr lang="en-US" sz="2000" dirty="0"/>
              <a:t> EA. Effects of adding statins before surgery on mortality and morbidity: a meta-analysis. J </a:t>
            </a:r>
            <a:r>
              <a:rPr lang="en-US" sz="2000" dirty="0" err="1"/>
              <a:t>Cardiothorac</a:t>
            </a:r>
            <a:r>
              <a:rPr lang="en-US" sz="2000" dirty="0"/>
              <a:t> </a:t>
            </a:r>
            <a:r>
              <a:rPr lang="en-US" sz="2000" dirty="0" err="1"/>
              <a:t>Vasc</a:t>
            </a:r>
            <a:r>
              <a:rPr lang="en-US" sz="2000" dirty="0"/>
              <a:t> </a:t>
            </a:r>
            <a:r>
              <a:rPr lang="en-US" sz="2000" dirty="0" err="1"/>
              <a:t>Anesth</a:t>
            </a:r>
            <a:r>
              <a:rPr lang="en-US" sz="2000" dirty="0"/>
              <a:t> 2014; 28: 255–66</a:t>
            </a:r>
            <a:endParaRPr lang="th-TH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2C626C1-864F-47AC-BEEF-C011E77E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03" y="91439"/>
            <a:ext cx="8374463" cy="23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2A70C-C4E3-47F0-9820-D1CDCA18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2989"/>
            <a:ext cx="10515600" cy="322446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Systematic review of 16 RCTs in statin-naïve patients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Significant reduction in </a:t>
            </a:r>
          </a:p>
          <a:p>
            <a:pPr marL="0" indent="0">
              <a:buNone/>
            </a:pPr>
            <a:r>
              <a:rPr lang="en-US" dirty="0"/>
              <a:t>   - mortality (RR 0.53, P = 0.03)</a:t>
            </a:r>
          </a:p>
          <a:p>
            <a:pPr marL="0" indent="0">
              <a:buNone/>
            </a:pPr>
            <a:r>
              <a:rPr lang="en-US" dirty="0"/>
              <a:t>   - myocardial infarction (RR 0.54, P &lt; 0.001)</a:t>
            </a:r>
          </a:p>
          <a:p>
            <a:pPr marL="0" indent="0">
              <a:buNone/>
            </a:pPr>
            <a:r>
              <a:rPr lang="it-IT" dirty="0"/>
              <a:t>   - perioperative atrial fibrillation (RR 0.53, P&lt;0.001)</a:t>
            </a:r>
          </a:p>
          <a:p>
            <a:pPr marL="0" indent="0">
              <a:buNone/>
            </a:pPr>
            <a:r>
              <a:rPr lang="en-US" dirty="0"/>
              <a:t>   - length of hospital stay (mean difference 20.58, P </a:t>
            </a:r>
            <a:r>
              <a:rPr lang="it-IT" dirty="0"/>
              <a:t>&lt;0.001)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B53AF-594B-4C8C-8DD4-FD5FA569AB78}"/>
              </a:ext>
            </a:extLst>
          </p:cNvPr>
          <p:cNvSpPr txBox="1"/>
          <p:nvPr/>
        </p:nvSpPr>
        <p:spPr>
          <a:xfrm>
            <a:off x="2326107" y="6138932"/>
            <a:ext cx="986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 Waal BA, </a:t>
            </a:r>
            <a:r>
              <a:rPr lang="en-US" sz="2000" dirty="0" err="1"/>
              <a:t>Buise</a:t>
            </a:r>
            <a:r>
              <a:rPr lang="en-US" sz="2000" dirty="0"/>
              <a:t> MP, van Zundert AA. Perioperative statin therapy in patients at high risk for cardiovascular morbidity undergoing surgery: a review. Br J </a:t>
            </a:r>
            <a:r>
              <a:rPr lang="en-US" sz="2000" dirty="0" err="1"/>
              <a:t>Anaesth</a:t>
            </a:r>
            <a:r>
              <a:rPr lang="en-US" sz="2000" dirty="0"/>
              <a:t> 2015; 114:44–52.</a:t>
            </a:r>
            <a:endParaRPr lang="th-T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5B79B-9526-486C-A62E-DDF3580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52" y="295147"/>
            <a:ext cx="9900076" cy="19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B812F-34DB-45B6-98BA-E87B4E0D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283"/>
            <a:ext cx="10515600" cy="295174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Decrease the perioperative incidence of mortality and MI </a:t>
            </a:r>
          </a:p>
          <a:p>
            <a:pPr marL="0" indent="0">
              <a:buNone/>
            </a:pPr>
            <a:r>
              <a:rPr lang="en-US" dirty="0"/>
              <a:t>   in patients undergoing non-cardiac surgery</a:t>
            </a:r>
          </a:p>
          <a:p>
            <a:r>
              <a:rPr lang="en-US" dirty="0"/>
              <a:t>Significant reduction in mortality and MI in patients treated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for more than 1 week prior to surgery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71AB8-C815-4BA3-A2B2-93E347280773}"/>
              </a:ext>
            </a:extLst>
          </p:cNvPr>
          <p:cNvSpPr txBox="1"/>
          <p:nvPr/>
        </p:nvSpPr>
        <p:spPr>
          <a:xfrm>
            <a:off x="2662990" y="6138932"/>
            <a:ext cx="973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 Waal BA, </a:t>
            </a:r>
            <a:r>
              <a:rPr lang="en-US" sz="2000" dirty="0" err="1"/>
              <a:t>Buise</a:t>
            </a:r>
            <a:r>
              <a:rPr lang="en-US" sz="2000" dirty="0"/>
              <a:t> MP, van Zundert AA. Perioperative statin therapy in patients at high risk for cardiovascular morbidity undergoing surgery: a review. Br J </a:t>
            </a:r>
            <a:r>
              <a:rPr lang="en-US" sz="2000" dirty="0" err="1"/>
              <a:t>Anaesth</a:t>
            </a:r>
            <a:r>
              <a:rPr lang="en-US" sz="2000" dirty="0"/>
              <a:t> 2015; 114:44–52</a:t>
            </a:r>
            <a:endParaRPr lang="th-T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87832-D2D9-4167-AF3D-2C34C6B9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348992"/>
            <a:ext cx="990076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4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EEACE3-77F0-4DD4-AB3E-10101F53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74" y="320265"/>
            <a:ext cx="8992379" cy="2206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06287-4D41-49E6-A6A6-D10470A2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" y="2969002"/>
            <a:ext cx="11806990" cy="2206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69E57-5D27-4693-BF0A-362AEF3A7E48}"/>
              </a:ext>
            </a:extLst>
          </p:cNvPr>
          <p:cNvSpPr txBox="1"/>
          <p:nvPr/>
        </p:nvSpPr>
        <p:spPr>
          <a:xfrm>
            <a:off x="8582526" y="6457890"/>
            <a:ext cx="360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Circulation 2014; 130: e278-e333</a:t>
            </a:r>
            <a:endParaRPr lang="th-TH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B4DD7-188D-4EF1-B03A-9A0C94EA529D}"/>
              </a:ext>
            </a:extLst>
          </p:cNvPr>
          <p:cNvSpPr/>
          <p:nvPr/>
        </p:nvSpPr>
        <p:spPr>
          <a:xfrm>
            <a:off x="280736" y="3938482"/>
            <a:ext cx="11630527" cy="473097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951EB-B38B-45F6-AEA2-F6D5BBEC5A87}"/>
              </a:ext>
            </a:extLst>
          </p:cNvPr>
          <p:cNvSpPr/>
          <p:nvPr/>
        </p:nvSpPr>
        <p:spPr>
          <a:xfrm>
            <a:off x="272716" y="4411722"/>
            <a:ext cx="11630527" cy="764223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4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83F8A5-D345-4842-A1B5-B759A6827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411" y="2118519"/>
            <a:ext cx="5293894" cy="4745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A4BBF-153E-4A14-ADC8-543F2BDA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506" y="32084"/>
            <a:ext cx="8456988" cy="20864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B3D0B-CAEE-4403-AFD8-90084694A220}"/>
              </a:ext>
            </a:extLst>
          </p:cNvPr>
          <p:cNvSpPr txBox="1"/>
          <p:nvPr/>
        </p:nvSpPr>
        <p:spPr>
          <a:xfrm>
            <a:off x="8720284" y="6457890"/>
            <a:ext cx="349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Eur</a:t>
            </a:r>
            <a:r>
              <a:rPr lang="en-US" sz="2000" dirty="0"/>
              <a:t> Heart J 2014; 35: 2383–431</a:t>
            </a:r>
            <a:endParaRPr lang="th-TH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7515C9-1C37-46F9-B8D0-C6B444FBE2E2}"/>
              </a:ext>
            </a:extLst>
          </p:cNvPr>
          <p:cNvSpPr/>
          <p:nvPr/>
        </p:nvSpPr>
        <p:spPr>
          <a:xfrm>
            <a:off x="3368842" y="3561347"/>
            <a:ext cx="3561347" cy="1491916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E507C-7E7C-4415-9B8B-A06A87BCBCD5}"/>
              </a:ext>
            </a:extLst>
          </p:cNvPr>
          <p:cNvSpPr/>
          <p:nvPr/>
        </p:nvSpPr>
        <p:spPr>
          <a:xfrm>
            <a:off x="3344780" y="4981076"/>
            <a:ext cx="3561347" cy="1844839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8EC4B4-F0A5-477D-A996-895EE6916F5C}"/>
              </a:ext>
            </a:extLst>
          </p:cNvPr>
          <p:cNvCxnSpPr/>
          <p:nvPr/>
        </p:nvCxnSpPr>
        <p:spPr>
          <a:xfrm>
            <a:off x="4523873" y="6457890"/>
            <a:ext cx="203734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EBA6-98EF-4510-9885-DD04CCD0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58" y="87526"/>
            <a:ext cx="8947484" cy="1129621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Alpha-2 agonists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4F35-E3AF-40EA-99EF-822778ED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928BE1F-570C-46D6-A15E-1A8D5CE69DBF}"/>
              </a:ext>
            </a:extLst>
          </p:cNvPr>
          <p:cNvSpPr/>
          <p:nvPr/>
        </p:nvSpPr>
        <p:spPr>
          <a:xfrm>
            <a:off x="5714999" y="2860449"/>
            <a:ext cx="737507" cy="56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5E9A6-EAFD-4228-BA5D-6BA361D010CA}"/>
              </a:ext>
            </a:extLst>
          </p:cNvPr>
          <p:cNvSpPr txBox="1"/>
          <p:nvPr/>
        </p:nvSpPr>
        <p:spPr>
          <a:xfrm>
            <a:off x="2906487" y="1338944"/>
            <a:ext cx="6272892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 on the locus coeruleus </a:t>
            </a:r>
            <a:r>
              <a:rPr lang="en-US" dirty="0">
                <a:solidFill>
                  <a:srgbClr val="C00000"/>
                </a:solidFill>
              </a:rPr>
              <a:t>to reduce central sympathetic activity</a:t>
            </a:r>
            <a:r>
              <a:rPr lang="en-US" dirty="0"/>
              <a:t> and peripheral noradrenaline release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B60B6-A0C7-44AB-AA47-20F48423BDE6}"/>
              </a:ext>
            </a:extLst>
          </p:cNvPr>
          <p:cNvSpPr txBox="1"/>
          <p:nvPr/>
        </p:nvSpPr>
        <p:spPr>
          <a:xfrm>
            <a:off x="2959554" y="3550797"/>
            <a:ext cx="6272892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Attenuate the adrenergic stress response to surgery. </a:t>
            </a:r>
            <a:r>
              <a:rPr lang="en-US" dirty="0">
                <a:solidFill>
                  <a:srgbClr val="C00000"/>
                </a:solidFill>
              </a:rPr>
              <a:t>Reduction in heart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330A3-BBDC-43CB-AA35-822CEF119A1B}"/>
              </a:ext>
            </a:extLst>
          </p:cNvPr>
          <p:cNvSpPr txBox="1"/>
          <p:nvPr/>
        </p:nvSpPr>
        <p:spPr>
          <a:xfrm>
            <a:off x="3390217" y="5425476"/>
            <a:ext cx="5387069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Improve myocardial oxygen balance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E5ABB23-EFBA-494C-813F-BD1B2C815669}"/>
              </a:ext>
            </a:extLst>
          </p:cNvPr>
          <p:cNvSpPr/>
          <p:nvPr/>
        </p:nvSpPr>
        <p:spPr>
          <a:xfrm>
            <a:off x="5720438" y="4694691"/>
            <a:ext cx="737507" cy="56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BC194-1DB3-4AFC-8C86-4FCF63BE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05" y="6041065"/>
            <a:ext cx="641354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14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F58E-67AF-4FAC-8C43-E91F1A18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8186"/>
            <a:ext cx="10515600" cy="32146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RCT, 190 patients with or at risk for coronary artery disease undergoing noncardiac surgery</a:t>
            </a:r>
          </a:p>
          <a:p>
            <a:r>
              <a:rPr lang="en-US" dirty="0"/>
              <a:t>Perioperative administration of </a:t>
            </a:r>
            <a:r>
              <a:rPr lang="en-US" dirty="0">
                <a:solidFill>
                  <a:srgbClr val="C00000"/>
                </a:solidFill>
              </a:rPr>
              <a:t>clonidine significantly reduces the incidence of perioperative myocardial ischemia and postoperative death.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552C-7B44-4E70-86EE-C798DB231FAF}"/>
              </a:ext>
            </a:extLst>
          </p:cNvPr>
          <p:cNvSpPr txBox="1"/>
          <p:nvPr/>
        </p:nvSpPr>
        <p:spPr>
          <a:xfrm>
            <a:off x="4072538" y="6414378"/>
            <a:ext cx="808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Wallace AW, </a:t>
            </a:r>
            <a:r>
              <a:rPr lang="en-US" sz="2000" dirty="0" err="1"/>
              <a:t>Galindez</a:t>
            </a:r>
            <a:r>
              <a:rPr lang="en-US" sz="2000" dirty="0"/>
              <a:t> D, </a:t>
            </a:r>
            <a:r>
              <a:rPr lang="en-US" sz="2000" dirty="0" err="1"/>
              <a:t>Salahieh</a:t>
            </a:r>
            <a:r>
              <a:rPr lang="en-US" sz="2000" dirty="0"/>
              <a:t> A, et al. Anesthesiology. 2004;101:284–93.</a:t>
            </a:r>
            <a:endParaRPr lang="th-TH" sz="20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24FD07-D05D-4F95-A6B5-E45003CC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6" y="390639"/>
            <a:ext cx="10738755" cy="1925968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2064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1B684-1282-4B73-80A5-387F26E5BEDD}"/>
              </a:ext>
            </a:extLst>
          </p:cNvPr>
          <p:cNvSpPr/>
          <p:nvPr/>
        </p:nvSpPr>
        <p:spPr>
          <a:xfrm>
            <a:off x="683077" y="2811625"/>
            <a:ext cx="10825842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RCT, 10,010 patients at risk for atherosclerotic disease undergoing non-cardiac surgery</a:t>
            </a:r>
          </a:p>
          <a:p>
            <a:r>
              <a:rPr lang="en-US" sz="2400" dirty="0">
                <a:latin typeface="ArialMT"/>
              </a:rPr>
              <a:t>• </a:t>
            </a:r>
            <a:r>
              <a:rPr lang="en-US" dirty="0">
                <a:latin typeface="ArialMT"/>
              </a:rPr>
              <a:t>Low-dose clonidine vs placebo</a:t>
            </a:r>
          </a:p>
          <a:p>
            <a:r>
              <a:rPr lang="en-US" sz="2400" dirty="0">
                <a:latin typeface="ArialMT"/>
              </a:rPr>
              <a:t>• </a:t>
            </a:r>
            <a:r>
              <a:rPr lang="en-US" dirty="0">
                <a:latin typeface="ArialMT"/>
              </a:rPr>
              <a:t>Clonidine did not reduce the rate of death or MI.</a:t>
            </a:r>
          </a:p>
          <a:p>
            <a:r>
              <a:rPr lang="en-US" sz="2400" dirty="0">
                <a:latin typeface="ArialMT"/>
              </a:rPr>
              <a:t>• </a:t>
            </a:r>
            <a:r>
              <a:rPr lang="en-US" dirty="0">
                <a:solidFill>
                  <a:srgbClr val="C00000"/>
                </a:solidFill>
                <a:latin typeface="ArialMT"/>
              </a:rPr>
              <a:t>Increase the risk of clinically important</a:t>
            </a:r>
          </a:p>
          <a:p>
            <a:r>
              <a:rPr lang="en-US" dirty="0">
                <a:solidFill>
                  <a:srgbClr val="C00000"/>
                </a:solidFill>
                <a:latin typeface="ArialMT"/>
              </a:rPr>
              <a:t>hypotension and nonfatal cardiac arrest.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14" name="Content Placeholder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EE91AC0D-B6CD-430B-B550-38EC51C9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0" y="120526"/>
            <a:ext cx="7738879" cy="41831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007A67-F180-413B-88AA-8B391D8E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84" y="538843"/>
            <a:ext cx="10486029" cy="1999661"/>
          </a:xfrm>
          <a:prstGeom prst="rect">
            <a:avLst/>
          </a:prstGeom>
          <a:ln w="50800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C937F-FCD4-4CEB-B00B-F552F77593D4}"/>
              </a:ext>
            </a:extLst>
          </p:cNvPr>
          <p:cNvSpPr txBox="1"/>
          <p:nvPr/>
        </p:nvSpPr>
        <p:spPr>
          <a:xfrm>
            <a:off x="4729844" y="6150114"/>
            <a:ext cx="746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Deveraux PJ, Sessler DI, Leslie K, et al. Clonidine in patients undergoing noncardiac surgery. New </a:t>
            </a:r>
            <a:r>
              <a:rPr lang="en-US" sz="2000" dirty="0" err="1"/>
              <a:t>Engl</a:t>
            </a:r>
            <a:r>
              <a:rPr lang="en-US" sz="2000" dirty="0"/>
              <a:t> J Med 2014; 370: 1504–13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918963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D56EAB-C2D7-474B-928F-8D43609A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3" y="64168"/>
            <a:ext cx="9857014" cy="1619492"/>
          </a:xfrm>
          <a:prstGeom prst="rect">
            <a:avLst/>
          </a:prstGeom>
          <a:ln w="47625"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AA649-64E0-4BFA-95F3-43AB7DA7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992"/>
            <a:ext cx="10515600" cy="40618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Meta-analysis of 20 studies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Dexmedetomidine did not show significant improvement in cardiac outcomes following non-cardiac surgery.</a:t>
            </a:r>
          </a:p>
          <a:p>
            <a:pPr marL="0" indent="0">
              <a:buNone/>
            </a:pPr>
            <a:r>
              <a:rPr lang="en-US" dirty="0"/>
              <a:t>    - All-cause mortality</a:t>
            </a:r>
          </a:p>
          <a:p>
            <a:pPr marL="0" indent="0">
              <a:buNone/>
            </a:pPr>
            <a:r>
              <a:rPr lang="en-US" dirty="0"/>
              <a:t>    - Non-fatal myocardial infarction</a:t>
            </a:r>
          </a:p>
          <a:p>
            <a:pPr marL="0" indent="0">
              <a:buNone/>
            </a:pPr>
            <a:r>
              <a:rPr lang="en-US" dirty="0"/>
              <a:t>    - Myocardial ischemia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Perioperative hypotension and bradycardia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were significantly increased.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01503-65D2-46FA-98DD-1434CADBA071}"/>
              </a:ext>
            </a:extLst>
          </p:cNvPr>
          <p:cNvSpPr txBox="1"/>
          <p:nvPr/>
        </p:nvSpPr>
        <p:spPr>
          <a:xfrm>
            <a:off x="2721428" y="6150114"/>
            <a:ext cx="947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Biccard</a:t>
            </a:r>
            <a:r>
              <a:rPr lang="en-US" sz="2000" dirty="0"/>
              <a:t> BM, </a:t>
            </a:r>
            <a:r>
              <a:rPr lang="en-US" sz="2000" dirty="0" err="1"/>
              <a:t>Goga</a:t>
            </a:r>
            <a:r>
              <a:rPr lang="en-US" sz="2000" dirty="0"/>
              <a:t> S, de </a:t>
            </a:r>
            <a:r>
              <a:rPr lang="en-US" sz="2000" dirty="0" err="1"/>
              <a:t>Beurs</a:t>
            </a:r>
            <a:r>
              <a:rPr lang="en-US" sz="2000" dirty="0"/>
              <a:t> J. Dexmedetomidine and cardiac protection for non-cardiac surgery: a meta-analysis of </a:t>
            </a:r>
            <a:r>
              <a:rPr lang="en-US" sz="2000" dirty="0" err="1"/>
              <a:t>randomised</a:t>
            </a:r>
            <a:r>
              <a:rPr lang="en-US" sz="2000" dirty="0"/>
              <a:t> controlled trials. </a:t>
            </a:r>
            <a:r>
              <a:rPr lang="en-US" sz="2000" dirty="0" err="1"/>
              <a:t>Anaesthesia</a:t>
            </a:r>
            <a:r>
              <a:rPr lang="en-US" sz="2000" dirty="0"/>
              <a:t> 2008; 63: 4–14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389106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9E03-CC2A-4E41-B75F-9155AF95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3948"/>
            <a:ext cx="10515600" cy="153239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Alpha-2 agonists are </a:t>
            </a:r>
            <a:r>
              <a:rPr lang="en-US" b="1" dirty="0">
                <a:solidFill>
                  <a:srgbClr val="C00000"/>
                </a:solidFill>
              </a:rPr>
              <a:t>not recommend </a:t>
            </a:r>
            <a:r>
              <a:rPr lang="en-US" dirty="0"/>
              <a:t>for</a:t>
            </a:r>
          </a:p>
          <a:p>
            <a:pPr marL="0" indent="0" algn="ctr">
              <a:buNone/>
            </a:pPr>
            <a:r>
              <a:rPr lang="en-US" dirty="0"/>
              <a:t>prevention of cardiac events.</a:t>
            </a:r>
          </a:p>
          <a:p>
            <a:pPr marL="0" indent="0" algn="ctr">
              <a:buNone/>
            </a:pPr>
            <a:r>
              <a:rPr lang="en-US" dirty="0"/>
              <a:t>(class III; no benefit)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D2440-9E99-4F9A-A133-0B51398F86D0}"/>
              </a:ext>
            </a:extLst>
          </p:cNvPr>
          <p:cNvSpPr txBox="1"/>
          <p:nvPr/>
        </p:nvSpPr>
        <p:spPr>
          <a:xfrm>
            <a:off x="8485416" y="6445673"/>
            <a:ext cx="370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Circulation 2014; 130: e278-e333</a:t>
            </a:r>
            <a:endParaRPr lang="th-TH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21C2B-4F40-4DA4-85FD-970E9951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41" y="111806"/>
            <a:ext cx="9895118" cy="27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61E-430C-4709-A9E0-3D67EF8D50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Prediction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Complications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EF95-E3FA-4FD6-9FF8-148DC24D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methods for estimating perioperative cardiac risk: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Clinical risk indexes</a:t>
            </a:r>
          </a:p>
          <a:p>
            <a:pPr>
              <a:buFontTx/>
              <a:buChar char="-"/>
            </a:pPr>
            <a:r>
              <a:rPr lang="en-US" dirty="0"/>
              <a:t>Revised Cardiac Risk Index </a:t>
            </a:r>
            <a:r>
              <a:rPr lang="en-US" dirty="0">
                <a:solidFill>
                  <a:schemeClr val="accent1"/>
                </a:solidFill>
              </a:rPr>
              <a:t>(RCRI)</a:t>
            </a:r>
          </a:p>
          <a:p>
            <a:pPr marL="0" indent="0">
              <a:buNone/>
            </a:pPr>
            <a:r>
              <a:rPr lang="en-US" dirty="0"/>
              <a:t>- National Surgical Quality Improvement Program risk index for Myocardial Infarction and Cardiac Arrest </a:t>
            </a:r>
            <a:r>
              <a:rPr lang="en-US" dirty="0">
                <a:solidFill>
                  <a:schemeClr val="accent1"/>
                </a:solidFill>
              </a:rPr>
              <a:t>(NSQIP MICA)</a:t>
            </a:r>
          </a:p>
          <a:p>
            <a:r>
              <a:rPr lang="en-US" b="1" dirty="0">
                <a:solidFill>
                  <a:schemeClr val="accent1"/>
                </a:solidFill>
              </a:rPr>
              <a:t>Noninvasive cardiac testing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Measurement of cardiac biomarker level</a:t>
            </a:r>
            <a:endParaRPr lang="th-TH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977AA-270F-4A2F-8C3F-A808FA057756}"/>
              </a:ext>
            </a:extLst>
          </p:cNvPr>
          <p:cNvSpPr txBox="1"/>
          <p:nvPr/>
        </p:nvSpPr>
        <p:spPr>
          <a:xfrm>
            <a:off x="2332382" y="6515172"/>
            <a:ext cx="101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356543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n object in his hand&#10;&#10;Description generated with high confidence">
            <a:extLst>
              <a:ext uri="{FF2B5EF4-FFF2-40B4-BE49-F238E27FC236}">
                <a16:creationId xmlns:a16="http://schemas.microsoft.com/office/drawing/2014/main" id="{D856CD85-199F-4B47-A511-788EA2A24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5831" b="990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81BDB-6E62-40C7-B65C-02D8651B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3390"/>
            <a:ext cx="6529137" cy="22418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Perioperative intervention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05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E5C8-6DCC-4997-9BA2-1B21D97A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95" y="3585045"/>
            <a:ext cx="10515600" cy="204700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RCT, 510 patients with clinically significant coronary artery disease undergoing vascular surgery</a:t>
            </a:r>
          </a:p>
          <a:p>
            <a:pPr marL="0" indent="0">
              <a:buNone/>
            </a:pPr>
            <a:r>
              <a:rPr lang="en-US" dirty="0"/>
              <a:t>• Pre-operative coronary artery revascularization </a:t>
            </a:r>
            <a:r>
              <a:rPr lang="en-US" dirty="0">
                <a:solidFill>
                  <a:srgbClr val="C00000"/>
                </a:solidFill>
              </a:rPr>
              <a:t>did not reduce long-term mortality or postoperative MI </a:t>
            </a:r>
            <a:r>
              <a:rPr lang="en-US" dirty="0"/>
              <a:t>compared with medical treatment.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33930-BE41-40CC-B214-161A3B0C3360}"/>
              </a:ext>
            </a:extLst>
          </p:cNvPr>
          <p:cNvSpPr txBox="1"/>
          <p:nvPr/>
        </p:nvSpPr>
        <p:spPr>
          <a:xfrm>
            <a:off x="3741821" y="6106848"/>
            <a:ext cx="843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McFalls</a:t>
            </a:r>
            <a:r>
              <a:rPr lang="en-US" sz="2000" dirty="0"/>
              <a:t> EO, Ward HB, Moritz TE, et al. Coronary-artery revascularization before</a:t>
            </a:r>
          </a:p>
          <a:p>
            <a:r>
              <a:rPr lang="en-US" sz="2000" dirty="0"/>
              <a:t>elective major vascular surgery. New </a:t>
            </a:r>
            <a:r>
              <a:rPr lang="en-US" sz="2000" dirty="0" err="1"/>
              <a:t>Engl</a:t>
            </a:r>
            <a:r>
              <a:rPr lang="en-US" sz="2000" dirty="0"/>
              <a:t> J Med 2004; 351: 2795–804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A2D20-D448-4DBA-80B8-334E7FFE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7" y="43266"/>
            <a:ext cx="7058526" cy="1785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4CDCBC-35E5-4CB7-BCD2-1F6CB3F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79" y="1804736"/>
            <a:ext cx="9503252" cy="15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5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77E-52E0-440A-A4A7-360F0AE5A0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Perioperative intervention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E4F67E-5406-419F-873D-38604337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506"/>
            <a:ext cx="10515600" cy="281547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Coronary artery bypass and percutaneous coronary intervention are procedures that are </a:t>
            </a:r>
            <a:r>
              <a:rPr lang="en-US" dirty="0">
                <a:solidFill>
                  <a:srgbClr val="C00000"/>
                </a:solidFill>
              </a:rPr>
              <a:t>associated with significant risk.</a:t>
            </a:r>
          </a:p>
          <a:p>
            <a:pPr marL="0" indent="0">
              <a:buNone/>
            </a:pPr>
            <a:r>
              <a:rPr lang="en-US" dirty="0"/>
              <a:t>• Patients with coronary stents are at </a:t>
            </a:r>
            <a:r>
              <a:rPr lang="en-US" dirty="0">
                <a:solidFill>
                  <a:srgbClr val="C00000"/>
                </a:solidFill>
              </a:rPr>
              <a:t>risk of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in-stent thrombosis during surgery</a:t>
            </a:r>
            <a:r>
              <a:rPr lang="en-US" dirty="0"/>
              <a:t>, particularly if antiplatelet </a:t>
            </a:r>
          </a:p>
          <a:p>
            <a:pPr marL="0" indent="0">
              <a:buNone/>
            </a:pPr>
            <a:r>
              <a:rPr lang="en-US" dirty="0"/>
              <a:t>drugs are stopped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88AE0-4F92-4DAB-9236-1736595F7129}"/>
              </a:ext>
            </a:extLst>
          </p:cNvPr>
          <p:cNvSpPr txBox="1"/>
          <p:nvPr/>
        </p:nvSpPr>
        <p:spPr>
          <a:xfrm>
            <a:off x="5967663" y="6176963"/>
            <a:ext cx="622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62239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FBEC1-1C60-46F2-996B-64AF05D9C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9" y="145236"/>
            <a:ext cx="6931982" cy="18119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4F7BF-DAB8-401F-98A6-2164CAF70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" y="2117558"/>
            <a:ext cx="12139962" cy="1604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2460B-1CDE-4CDB-82DC-5DB6BC678806}"/>
              </a:ext>
            </a:extLst>
          </p:cNvPr>
          <p:cNvSpPr txBox="1"/>
          <p:nvPr/>
        </p:nvSpPr>
        <p:spPr>
          <a:xfrm>
            <a:off x="1405639" y="4010525"/>
            <a:ext cx="9464843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Performing PCI before non-cardiac surgery </a:t>
            </a:r>
            <a:r>
              <a:rPr lang="en-US" dirty="0">
                <a:solidFill>
                  <a:srgbClr val="C00000"/>
                </a:solidFill>
              </a:rPr>
              <a:t>should be limited to</a:t>
            </a:r>
          </a:p>
          <a:p>
            <a:r>
              <a:rPr lang="en-US" dirty="0"/>
              <a:t>• Patients with </a:t>
            </a:r>
            <a:r>
              <a:rPr lang="en-US" dirty="0">
                <a:solidFill>
                  <a:srgbClr val="C00000"/>
                </a:solidFill>
              </a:rPr>
              <a:t>left main disease </a:t>
            </a:r>
            <a:r>
              <a:rPr lang="en-US" dirty="0"/>
              <a:t>whose comorbidities preclude bypass surgery without undue risk</a:t>
            </a:r>
          </a:p>
          <a:p>
            <a:r>
              <a:rPr lang="en-US" dirty="0"/>
              <a:t>•Patients with </a:t>
            </a:r>
            <a:r>
              <a:rPr lang="en-US" dirty="0">
                <a:solidFill>
                  <a:srgbClr val="C00000"/>
                </a:solidFill>
              </a:rPr>
              <a:t>unstable CAD </a:t>
            </a:r>
            <a:r>
              <a:rPr lang="en-US" dirty="0"/>
              <a:t>who would be appropriate candidates for emergency or urgent revascularization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23BBD-CF55-4249-B8F6-785E6E0F9C5B}"/>
              </a:ext>
            </a:extLst>
          </p:cNvPr>
          <p:cNvSpPr txBox="1"/>
          <p:nvPr/>
        </p:nvSpPr>
        <p:spPr>
          <a:xfrm>
            <a:off x="8454189" y="6457890"/>
            <a:ext cx="373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Circulation 2014; 130: e278-e333.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6306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97D5E-A258-4F06-9B55-7DCA8328B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4" r="9912" b="-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806F33-4785-4988-BA38-8CBFFBF7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Intra-operative anesthesia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27A1-AEF3-4A00-9C1A-40F4C647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281"/>
            <a:ext cx="10515600" cy="132556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Ischemic preconditioning (IPC)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BB6A-A347-4BF9-A23C-9F3D54E0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676"/>
            <a:ext cx="10515600" cy="2982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brief period of </a:t>
            </a:r>
            <a:r>
              <a:rPr lang="en-US" dirty="0">
                <a:solidFill>
                  <a:srgbClr val="C00000"/>
                </a:solidFill>
              </a:rPr>
              <a:t>myocardial ischemia protects </a:t>
            </a:r>
            <a:r>
              <a:rPr lang="en-US" dirty="0"/>
              <a:t>the myocardium from</a:t>
            </a:r>
          </a:p>
          <a:p>
            <a:pPr marL="0" indent="0">
              <a:buNone/>
            </a:pPr>
            <a:r>
              <a:rPr lang="en-US" dirty="0"/>
              <a:t>subsequent larger magnitude ischemia and reperfusion injury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• Lowering of the metabolic demand </a:t>
            </a:r>
            <a:r>
              <a:rPr lang="en-US" dirty="0"/>
              <a:t>of cardiac muscle</a:t>
            </a:r>
          </a:p>
          <a:p>
            <a:r>
              <a:rPr lang="en-US" dirty="0">
                <a:solidFill>
                  <a:srgbClr val="C00000"/>
                </a:solidFill>
              </a:rPr>
              <a:t>Infarct size limiting </a:t>
            </a:r>
            <a:r>
              <a:rPr lang="en-US" dirty="0"/>
              <a:t>by effects of ischemic preconditioning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Ischemic postconditioning </a:t>
            </a:r>
            <a:r>
              <a:rPr lang="en-US" dirty="0"/>
              <a:t>is attenuated to </a:t>
            </a:r>
            <a:r>
              <a:rPr lang="en-US" dirty="0">
                <a:solidFill>
                  <a:srgbClr val="C00000"/>
                </a:solidFill>
              </a:rPr>
              <a:t>reperfusion injury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11E51-918A-40E9-AFAB-23A0EDB542CA}"/>
              </a:ext>
            </a:extLst>
          </p:cNvPr>
          <p:cNvSpPr txBox="1"/>
          <p:nvPr/>
        </p:nvSpPr>
        <p:spPr>
          <a:xfrm>
            <a:off x="2695074" y="6138932"/>
            <a:ext cx="967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Healy DA et al. Remote </a:t>
            </a:r>
            <a:r>
              <a:rPr lang="en-US" sz="2000" dirty="0" err="1"/>
              <a:t>ischaemic</a:t>
            </a:r>
            <a:r>
              <a:rPr lang="en-US" sz="2000" dirty="0"/>
              <a:t> preconditioning as a method for perioperative</a:t>
            </a:r>
          </a:p>
          <a:p>
            <a:r>
              <a:rPr lang="en-US" sz="2000" dirty="0" err="1"/>
              <a:t>cardioprotection</a:t>
            </a:r>
            <a:r>
              <a:rPr lang="en-US" sz="2000" dirty="0"/>
              <a:t>: Concepts, applications and future directions. </a:t>
            </a:r>
            <a:r>
              <a:rPr lang="en-US" sz="2000" dirty="0" err="1"/>
              <a:t>Int</a:t>
            </a:r>
            <a:r>
              <a:rPr lang="en-US" sz="2000" dirty="0"/>
              <a:t> J </a:t>
            </a:r>
            <a:r>
              <a:rPr lang="en-US" sz="2000" dirty="0" err="1"/>
              <a:t>Surg</a:t>
            </a:r>
            <a:r>
              <a:rPr lang="en-US" sz="2000" dirty="0"/>
              <a:t> 2014;12:1093-99</a:t>
            </a:r>
            <a:endParaRPr lang="th-TH" sz="2000" dirty="0"/>
          </a:p>
        </p:txBody>
      </p:sp>
      <p:sp>
        <p:nvSpPr>
          <p:cNvPr id="5" name="AutoShape 2" descr="ผลการค้นหารูปภาพสำหรับ anesthesia">
            <a:extLst>
              <a:ext uri="{FF2B5EF4-FFF2-40B4-BE49-F238E27FC236}">
                <a16:creationId xmlns:a16="http://schemas.microsoft.com/office/drawing/2014/main" id="{BE3F57BC-AA82-475F-98FB-491D15FFF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973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A88D-3FCF-45E4-A3BC-3DF3D364C1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ischemic preconditioning (RIPC)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53BD-2BB9-4409-B945-D72E9A8E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553410"/>
          </a:xfrm>
        </p:spPr>
        <p:txBody>
          <a:bodyPr/>
          <a:lstStyle/>
          <a:p>
            <a:r>
              <a:rPr lang="en-US" dirty="0"/>
              <a:t>A brief </a:t>
            </a:r>
            <a:r>
              <a:rPr lang="en-US" b="1" dirty="0">
                <a:solidFill>
                  <a:srgbClr val="C00000"/>
                </a:solidFill>
              </a:rPr>
              <a:t>period of ischemia in a distal organ </a:t>
            </a:r>
            <a:r>
              <a:rPr lang="en-US" dirty="0"/>
              <a:t>can also exert a </a:t>
            </a:r>
            <a:r>
              <a:rPr lang="en-US" dirty="0">
                <a:solidFill>
                  <a:srgbClr val="C00000"/>
                </a:solidFill>
              </a:rPr>
              <a:t>cardioprotective effect </a:t>
            </a:r>
            <a:r>
              <a:rPr lang="en-US" dirty="0"/>
              <a:t>during subsequent cardiac ischemia</a:t>
            </a:r>
          </a:p>
          <a:p>
            <a:r>
              <a:rPr lang="en-US" b="1" dirty="0">
                <a:solidFill>
                  <a:srgbClr val="C00000"/>
                </a:solidFill>
              </a:rPr>
              <a:t>Endogenous substances </a:t>
            </a:r>
            <a:r>
              <a:rPr lang="en-US" dirty="0"/>
              <a:t>such as calcitonin gene-related peptide, adenosine, and bradykinin </a:t>
            </a:r>
            <a:r>
              <a:rPr lang="en-US" dirty="0">
                <a:solidFill>
                  <a:srgbClr val="C00000"/>
                </a:solidFill>
              </a:rPr>
              <a:t>released from the distal ischemic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organ into the bloodstream</a:t>
            </a:r>
            <a:r>
              <a:rPr lang="en-US" dirty="0"/>
              <a:t> to the heart and activate intracellular </a:t>
            </a:r>
          </a:p>
          <a:p>
            <a:pPr marL="0" indent="0">
              <a:buNone/>
            </a:pPr>
            <a:r>
              <a:rPr lang="en-US" dirty="0"/>
              <a:t>   pathways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689A7-33E8-48A7-8650-EB891A1A8B4D}"/>
              </a:ext>
            </a:extLst>
          </p:cNvPr>
          <p:cNvSpPr txBox="1"/>
          <p:nvPr/>
        </p:nvSpPr>
        <p:spPr>
          <a:xfrm>
            <a:off x="2679031" y="6138932"/>
            <a:ext cx="989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Healy DA et al. Remote </a:t>
            </a:r>
            <a:r>
              <a:rPr lang="en-US" sz="2000" dirty="0" err="1"/>
              <a:t>ischaemic</a:t>
            </a:r>
            <a:r>
              <a:rPr lang="en-US" sz="2000" dirty="0"/>
              <a:t> preconditioning as a method for perioperative </a:t>
            </a:r>
            <a:r>
              <a:rPr lang="en-US" sz="2000" dirty="0" err="1"/>
              <a:t>cardioprotection</a:t>
            </a:r>
            <a:r>
              <a:rPr lang="en-US" sz="2000" dirty="0"/>
              <a:t>: Concepts, applications and future directions. </a:t>
            </a:r>
            <a:r>
              <a:rPr lang="en-US" sz="2000" dirty="0" err="1"/>
              <a:t>Int</a:t>
            </a:r>
            <a:r>
              <a:rPr lang="en-US" sz="2000" dirty="0"/>
              <a:t> J </a:t>
            </a:r>
            <a:r>
              <a:rPr lang="en-US" sz="2000" dirty="0" err="1"/>
              <a:t>Surg</a:t>
            </a:r>
            <a:r>
              <a:rPr lang="en-US" sz="2000" dirty="0"/>
              <a:t> 2014;12:1093-99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952916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A510-2859-45F0-9164-3DFE0275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7E4F8-2B7E-4AA0-93A7-EDED9D2F4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4" y="206482"/>
            <a:ext cx="7900153" cy="60198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F3AD1-B284-4A13-A114-BC2C208C3BDF}"/>
              </a:ext>
            </a:extLst>
          </p:cNvPr>
          <p:cNvSpPr txBox="1"/>
          <p:nvPr/>
        </p:nvSpPr>
        <p:spPr>
          <a:xfrm>
            <a:off x="2695074" y="6232302"/>
            <a:ext cx="949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Healy DA et al. Remote </a:t>
            </a:r>
            <a:r>
              <a:rPr lang="en-US" sz="2000" dirty="0" err="1"/>
              <a:t>ischaemic</a:t>
            </a:r>
            <a:r>
              <a:rPr lang="en-US" sz="2000" dirty="0"/>
              <a:t> preconditioning as a method for perioperative</a:t>
            </a:r>
          </a:p>
          <a:p>
            <a:r>
              <a:rPr lang="en-US" sz="2000" dirty="0" err="1"/>
              <a:t>cardioprotection</a:t>
            </a:r>
            <a:r>
              <a:rPr lang="en-US" sz="2000" dirty="0"/>
              <a:t>: Concepts, applications and future directions. </a:t>
            </a:r>
            <a:r>
              <a:rPr lang="en-US" sz="2000" dirty="0" err="1"/>
              <a:t>Int</a:t>
            </a:r>
            <a:r>
              <a:rPr lang="en-US" sz="2000" dirty="0"/>
              <a:t> J </a:t>
            </a:r>
            <a:r>
              <a:rPr lang="en-US" sz="2000" dirty="0" err="1"/>
              <a:t>Surg</a:t>
            </a:r>
            <a:r>
              <a:rPr lang="en-US" sz="2000" dirty="0"/>
              <a:t> 2014;12:1093-99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217947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B6D9D19F-6C69-429E-979B-81E3073AA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199082"/>
            <a:ext cx="10635916" cy="617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EFCC9-95F4-4970-AA0E-4ECCDA709631}"/>
              </a:ext>
            </a:extLst>
          </p:cNvPr>
          <p:cNvSpPr txBox="1"/>
          <p:nvPr/>
        </p:nvSpPr>
        <p:spPr>
          <a:xfrm>
            <a:off x="2326105" y="6457890"/>
            <a:ext cx="986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Minamino</a:t>
            </a:r>
            <a:r>
              <a:rPr lang="en-US" sz="2000" dirty="0"/>
              <a:t> T. </a:t>
            </a:r>
            <a:r>
              <a:rPr lang="en-US" sz="2000" dirty="0" err="1"/>
              <a:t>Cardioprotection</a:t>
            </a:r>
            <a:r>
              <a:rPr lang="en-US" sz="2000" dirty="0"/>
              <a:t> From Ischemia/Reperfusion Injury. </a:t>
            </a:r>
            <a:r>
              <a:rPr lang="en-US" sz="2000" dirty="0" err="1"/>
              <a:t>Circ</a:t>
            </a:r>
            <a:r>
              <a:rPr lang="en-US" sz="2000" dirty="0"/>
              <a:t> J 2012; 76: 1074 – 1082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449796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2C66-198F-47E6-B0B7-ACB1370430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Intra-operative anesthesia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F7A7-38C2-4A16-B227-CBD2CDDD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520"/>
            <a:ext cx="10311063" cy="321159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 anesthetic agents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Propofol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Nitrous oxide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CC261-0A2E-445B-A915-9B468B18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58" y="3429000"/>
            <a:ext cx="5197642" cy="34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3D6-F5BA-4D49-8846-08532876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544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Revised Cardiac Risk Index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52FB56F-3696-4532-9E03-A5CF3E292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30593"/>
              </p:ext>
            </p:extLst>
          </p:nvPr>
        </p:nvGraphicFramePr>
        <p:xfrm>
          <a:off x="121919" y="995631"/>
          <a:ext cx="7938869" cy="4082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928">
                  <a:extLst>
                    <a:ext uri="{9D8B030D-6E8A-4147-A177-3AD203B41FA5}">
                      <a16:colId xmlns:a16="http://schemas.microsoft.com/office/drawing/2014/main" val="1769936305"/>
                    </a:ext>
                  </a:extLst>
                </a:gridCol>
                <a:gridCol w="1293941">
                  <a:extLst>
                    <a:ext uri="{9D8B030D-6E8A-4147-A177-3AD203B41FA5}">
                      <a16:colId xmlns:a16="http://schemas.microsoft.com/office/drawing/2014/main" val="1619456228"/>
                    </a:ext>
                  </a:extLst>
                </a:gridCol>
              </a:tblGrid>
              <a:tr h="521862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variables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357855"/>
                  </a:ext>
                </a:extLst>
              </a:tr>
              <a:tr h="951631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Intrathoracic, intra-abdominal, or</a:t>
                      </a:r>
                    </a:p>
                    <a:p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suprainguinal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vascular surgery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10865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Ischemic heart disease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25377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 of congestive heart failure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796642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 of cerebrovascular accident or TIA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71818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Creatinine &gt; 2 mg/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05975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treatment of diabetes mellitus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52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47BD2F-C72A-434D-80CC-37815438A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95864"/>
              </p:ext>
            </p:extLst>
          </p:nvPr>
        </p:nvGraphicFramePr>
        <p:xfrm>
          <a:off x="8512129" y="2938361"/>
          <a:ext cx="3348111" cy="2845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8468">
                  <a:extLst>
                    <a:ext uri="{9D8B030D-6E8A-4147-A177-3AD203B41FA5}">
                      <a16:colId xmlns:a16="http://schemas.microsoft.com/office/drawing/2014/main" val="288670284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3757087278"/>
                    </a:ext>
                  </a:extLst>
                </a:gridCol>
              </a:tblGrid>
              <a:tr h="56903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Risk of CV event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23574"/>
                  </a:ext>
                </a:extLst>
              </a:tr>
              <a:tr h="569038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07419"/>
                  </a:ext>
                </a:extLst>
              </a:tr>
              <a:tr h="569038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84041"/>
                  </a:ext>
                </a:extLst>
              </a:tr>
              <a:tr h="569038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95597"/>
                  </a:ext>
                </a:extLst>
              </a:tr>
              <a:tr h="569038">
                <a:tc>
                  <a:txBody>
                    <a:bodyPr/>
                    <a:lstStyle/>
                    <a:p>
                      <a:r>
                        <a:rPr lang="en-US" sz="2400" dirty="0"/>
                        <a:t>&gt;2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020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995C8E-CFD8-4DAF-A3AC-CC0DEF2D5315}"/>
              </a:ext>
            </a:extLst>
          </p:cNvPr>
          <p:cNvSpPr txBox="1"/>
          <p:nvPr/>
        </p:nvSpPr>
        <p:spPr>
          <a:xfrm>
            <a:off x="2359668" y="6177567"/>
            <a:ext cx="1000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- Lee TH, Marcantonio ER, Mangione CM et al.</a:t>
            </a:r>
            <a:r>
              <a:rPr lang="en-US" sz="1800" dirty="0"/>
              <a:t>Circulation 1999; 100: 1043-49</a:t>
            </a:r>
          </a:p>
          <a:p>
            <a:r>
              <a:rPr lang="en-US" sz="1800" dirty="0"/>
              <a:t>- 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148627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1679-F4BF-4A42-9363-F14D48785F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 anesthetic agents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FD02-DFE4-4A67-AD99-6540F3B0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8211"/>
            <a:ext cx="10515600" cy="20052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Volatile anesthetic agents protect rabbit myocardium from subsequent ischemia by coronary occlusion.</a:t>
            </a:r>
          </a:p>
          <a:p>
            <a:r>
              <a:rPr lang="en-US" dirty="0"/>
              <a:t>led to the concept of </a:t>
            </a:r>
            <a:r>
              <a:rPr lang="en-US" dirty="0" err="1">
                <a:solidFill>
                  <a:srgbClr val="C00000"/>
                </a:solidFill>
              </a:rPr>
              <a:t>anaesthetic</a:t>
            </a:r>
            <a:r>
              <a:rPr lang="en-US" dirty="0">
                <a:solidFill>
                  <a:srgbClr val="C00000"/>
                </a:solidFill>
              </a:rPr>
              <a:t> pre-conditioning</a:t>
            </a:r>
          </a:p>
          <a:p>
            <a:r>
              <a:rPr lang="en-US" dirty="0"/>
              <a:t>Direct endothelial protection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B37F4-A6B7-4A2F-9D57-3E74754FC422}"/>
              </a:ext>
            </a:extLst>
          </p:cNvPr>
          <p:cNvSpPr txBox="1"/>
          <p:nvPr/>
        </p:nvSpPr>
        <p:spPr>
          <a:xfrm>
            <a:off x="5261810" y="6138932"/>
            <a:ext cx="693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Cope DK et al. Volatile anesthetics protect the ischemic rabbit</a:t>
            </a:r>
          </a:p>
          <a:p>
            <a:r>
              <a:rPr lang="en-US" sz="2000" dirty="0"/>
              <a:t> myocardium from infarction. Anesthesiology 1997; 86: 699–709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927590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60A9-799E-4F8E-A055-565358A6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568"/>
            <a:ext cx="10515600" cy="428324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volatile </a:t>
            </a:r>
            <a:r>
              <a:rPr lang="en-US" b="1" dirty="0" err="1"/>
              <a:t>anaesthetics</a:t>
            </a:r>
            <a:r>
              <a:rPr lang="en-US" b="1" dirty="0"/>
              <a:t> </a:t>
            </a:r>
            <a:r>
              <a:rPr lang="en-US" dirty="0"/>
              <a:t>were </a:t>
            </a:r>
            <a:r>
              <a:rPr lang="en-US" dirty="0">
                <a:solidFill>
                  <a:srgbClr val="C00000"/>
                </a:solidFill>
              </a:rPr>
              <a:t>effective in postconditioning</a:t>
            </a:r>
            <a:r>
              <a:rPr lang="en-US" dirty="0"/>
              <a:t>, where exposure at the beginning of reperfusion after ischemia was cardioprotective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mechanism of action </a:t>
            </a:r>
            <a:r>
              <a:rPr lang="en-US" dirty="0"/>
              <a:t>involves G-protein coupled receptors, protein kinase C, adenosine Receptors and mitochondrial potassium channels and mitochondrial metabolism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D7370-2393-4428-97E7-91D0A8948665}"/>
              </a:ext>
            </a:extLst>
          </p:cNvPr>
          <p:cNvSpPr txBox="1"/>
          <p:nvPr/>
        </p:nvSpPr>
        <p:spPr>
          <a:xfrm>
            <a:off x="5887452" y="5957957"/>
            <a:ext cx="630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82907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1D22-A39D-43BF-B071-A485DAE7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526"/>
            <a:ext cx="10515600" cy="210469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Many RCTs showed </a:t>
            </a:r>
            <a:r>
              <a:rPr lang="en-US" dirty="0">
                <a:solidFill>
                  <a:srgbClr val="C00000"/>
                </a:solidFill>
              </a:rPr>
              <a:t>no evidence to support </a:t>
            </a:r>
            <a:r>
              <a:rPr lang="en-US" dirty="0"/>
              <a:t>the clinical use of volatile anesthetic agents for </a:t>
            </a:r>
            <a:r>
              <a:rPr lang="en-US" dirty="0" err="1"/>
              <a:t>cardioprotection</a:t>
            </a:r>
            <a:r>
              <a:rPr lang="en-US" dirty="0"/>
              <a:t> in non-cardiac surgery.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48C8C-4BAF-4F2B-97B2-662223FEC6EB}"/>
              </a:ext>
            </a:extLst>
          </p:cNvPr>
          <p:cNvSpPr txBox="1"/>
          <p:nvPr/>
        </p:nvSpPr>
        <p:spPr>
          <a:xfrm>
            <a:off x="838200" y="5390147"/>
            <a:ext cx="1100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Zangrillo</a:t>
            </a:r>
            <a:r>
              <a:rPr lang="en-US" sz="2000" dirty="0"/>
              <a:t> A et al. Volatile agents for cardiac protection in noncardiac surgery: a </a:t>
            </a:r>
            <a:r>
              <a:rPr lang="en-US" sz="2000" dirty="0" err="1"/>
              <a:t>randomised</a:t>
            </a:r>
            <a:r>
              <a:rPr lang="en-US" sz="2000" dirty="0"/>
              <a:t> controlled </a:t>
            </a:r>
            <a:r>
              <a:rPr lang="en-US" sz="2000" dirty="0" err="1"/>
              <a:t>study.Journal</a:t>
            </a:r>
            <a:r>
              <a:rPr lang="en-US" sz="2000" dirty="0"/>
              <a:t> of Cardiothoracic and Vascular Anesthesia 2011; 25: 902–7.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Lurati</a:t>
            </a:r>
            <a:r>
              <a:rPr lang="en-US" sz="2000" dirty="0"/>
              <a:t> </a:t>
            </a:r>
            <a:r>
              <a:rPr lang="en-US" sz="2000" dirty="0" err="1"/>
              <a:t>Buse</a:t>
            </a:r>
            <a:r>
              <a:rPr lang="en-US" sz="2000" dirty="0"/>
              <a:t> GA et al. Randomized comparison of sevoflurane versus </a:t>
            </a:r>
            <a:r>
              <a:rPr lang="en-US" sz="2000" dirty="0" err="1"/>
              <a:t>propofol</a:t>
            </a:r>
            <a:r>
              <a:rPr lang="en-US" sz="2000" dirty="0"/>
              <a:t> to reduce peri-operative myocardial </a:t>
            </a:r>
            <a:r>
              <a:rPr lang="en-US" sz="2000" dirty="0" err="1"/>
              <a:t>ischaemia</a:t>
            </a:r>
            <a:r>
              <a:rPr lang="en-US" sz="2000" dirty="0"/>
              <a:t> in patients undergoing noncardiac surgery. Circulation 2012; 126: 2696–704.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959026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59AF-3D2E-48D2-A37D-04B140EF21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Propofol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B48B-6622-476A-9C92-CD93A126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640"/>
            <a:ext cx="10515600" cy="21335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Propofol has cardioprotective effects.</a:t>
            </a:r>
          </a:p>
          <a:p>
            <a:pPr marL="0" indent="0">
              <a:buNone/>
            </a:pPr>
            <a:r>
              <a:rPr lang="en-US" dirty="0"/>
              <a:t>• Free radical scavenging</a:t>
            </a:r>
          </a:p>
          <a:p>
            <a:pPr marL="0" indent="0">
              <a:buNone/>
            </a:pPr>
            <a:r>
              <a:rPr lang="en-US" dirty="0"/>
              <a:t>• Enhance mechanical recovery and tissue ATP levels after ischemia   </a:t>
            </a:r>
          </a:p>
          <a:p>
            <a:pPr marL="0" indent="0">
              <a:buNone/>
            </a:pPr>
            <a:r>
              <a:rPr lang="en-US" dirty="0"/>
              <a:t>   and reperfusion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35F56-455D-4749-B7BE-BEF17C5964F3}"/>
              </a:ext>
            </a:extLst>
          </p:cNvPr>
          <p:cNvSpPr txBox="1"/>
          <p:nvPr/>
        </p:nvSpPr>
        <p:spPr>
          <a:xfrm>
            <a:off x="4716379" y="6138932"/>
            <a:ext cx="77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Kokita</a:t>
            </a:r>
            <a:r>
              <a:rPr lang="en-US" sz="2000" dirty="0"/>
              <a:t> N et al. Propofol improves functional and metabolic recovery in</a:t>
            </a:r>
          </a:p>
          <a:p>
            <a:r>
              <a:rPr lang="en-US" sz="2000" dirty="0"/>
              <a:t>ischemic </a:t>
            </a:r>
            <a:r>
              <a:rPr lang="en-US" sz="2000" dirty="0" err="1"/>
              <a:t>reperfused</a:t>
            </a:r>
            <a:r>
              <a:rPr lang="en-US" sz="2000" dirty="0"/>
              <a:t> isolated rat hearts. </a:t>
            </a:r>
            <a:r>
              <a:rPr lang="en-US" sz="2000" dirty="0" err="1"/>
              <a:t>Anesth</a:t>
            </a:r>
            <a:r>
              <a:rPr lang="en-US" sz="2000" dirty="0"/>
              <a:t> </a:t>
            </a:r>
            <a:r>
              <a:rPr lang="en-US" sz="2000" dirty="0" err="1"/>
              <a:t>Analg</a:t>
            </a:r>
            <a:r>
              <a:rPr lang="en-US" sz="2000" dirty="0"/>
              <a:t> 1998; 86: 252–8.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60455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E5D29-7A8E-453A-8059-3BAC9035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7346"/>
            <a:ext cx="10515600" cy="259996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•RCT in 385 patients at cardiovascular risk undergoing major</a:t>
            </a:r>
          </a:p>
          <a:p>
            <a:pPr marL="0" indent="0">
              <a:buNone/>
            </a:pPr>
            <a:r>
              <a:rPr lang="en-US" dirty="0"/>
              <a:t>  non-cardiac surgery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b="1" dirty="0"/>
              <a:t>Sevoflurane vs Propofol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C00000"/>
                </a:solidFill>
              </a:rPr>
              <a:t>No difference in the incidence of MI, </a:t>
            </a:r>
            <a:r>
              <a:rPr lang="en-US" dirty="0"/>
              <a:t>postoperative NT-</a:t>
            </a:r>
            <a:r>
              <a:rPr lang="en-US" dirty="0" err="1"/>
              <a:t>proBNP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release, major adverse cardiac events at 1 year, or delirium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91B27-4F5C-4781-98A3-4A8D33086919}"/>
              </a:ext>
            </a:extLst>
          </p:cNvPr>
          <p:cNvSpPr txBox="1"/>
          <p:nvPr/>
        </p:nvSpPr>
        <p:spPr>
          <a:xfrm>
            <a:off x="1540043" y="6138932"/>
            <a:ext cx="1103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Lurati</a:t>
            </a:r>
            <a:r>
              <a:rPr lang="en-US" sz="2000" dirty="0"/>
              <a:t> </a:t>
            </a:r>
            <a:r>
              <a:rPr lang="en-US" sz="2000" dirty="0" err="1"/>
              <a:t>Buse</a:t>
            </a:r>
            <a:r>
              <a:rPr lang="en-US" sz="2000" dirty="0"/>
              <a:t> GA et al. Randomized comparison of sevoflurane versus </a:t>
            </a:r>
            <a:r>
              <a:rPr lang="en-US" sz="2000" dirty="0" err="1"/>
              <a:t>propofol</a:t>
            </a:r>
            <a:r>
              <a:rPr lang="en-US" sz="2000" dirty="0"/>
              <a:t> to reduce peri-operative</a:t>
            </a:r>
          </a:p>
          <a:p>
            <a:r>
              <a:rPr lang="en-US" sz="2000" dirty="0"/>
              <a:t>myocardial </a:t>
            </a:r>
            <a:r>
              <a:rPr lang="en-US" sz="2000" dirty="0" err="1"/>
              <a:t>ischaemia</a:t>
            </a:r>
            <a:r>
              <a:rPr lang="en-US" sz="2000" dirty="0"/>
              <a:t> in patients undergoing noncardiac surgery. Circulation 2012; 126: 2696–704.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B554-1150-45A6-8799-4463D8C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50" y="64168"/>
            <a:ext cx="9874499" cy="24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6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441D16-CD03-41A1-9D9B-39A2BBAFC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Propofol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74F50-17ED-4B98-B9BC-95E3216E3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2591"/>
            <a:ext cx="10515600" cy="215281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protective effects of </a:t>
            </a:r>
            <a:r>
              <a:rPr lang="en-US" dirty="0" err="1">
                <a:solidFill>
                  <a:srgbClr val="C00000"/>
                </a:solidFill>
              </a:rPr>
              <a:t>propofol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most likely</a:t>
            </a:r>
          </a:p>
          <a:p>
            <a:pPr marL="0" indent="0">
              <a:buNone/>
            </a:pPr>
            <a:r>
              <a:rPr lang="en-US" dirty="0"/>
              <a:t>   secondary to </a:t>
            </a:r>
            <a:r>
              <a:rPr lang="en-US" b="1" dirty="0">
                <a:solidFill>
                  <a:srgbClr val="C00000"/>
                </a:solidFill>
              </a:rPr>
              <a:t>antioxidant effects </a:t>
            </a:r>
            <a:r>
              <a:rPr lang="en-US" dirty="0"/>
              <a:t>and this different</a:t>
            </a:r>
          </a:p>
          <a:p>
            <a:pPr marL="0" indent="0">
              <a:buNone/>
            </a:pPr>
            <a:r>
              <a:rPr lang="en-US" dirty="0"/>
              <a:t>   mechanism could confer an advantage where ischemic</a:t>
            </a:r>
          </a:p>
          <a:p>
            <a:pPr marL="0" indent="0">
              <a:buNone/>
            </a:pPr>
            <a:r>
              <a:rPr lang="en-US" dirty="0"/>
              <a:t>   pre-conditioning already exists.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590CB-1812-4BAF-AC12-FEBFD3758CD6}"/>
              </a:ext>
            </a:extLst>
          </p:cNvPr>
          <p:cNvSpPr txBox="1"/>
          <p:nvPr/>
        </p:nvSpPr>
        <p:spPr>
          <a:xfrm>
            <a:off x="5678905" y="5005137"/>
            <a:ext cx="6513095" cy="117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9F137-8FD0-4379-B00B-BE0FAC2DB0DB}"/>
              </a:ext>
            </a:extLst>
          </p:cNvPr>
          <p:cNvSpPr txBox="1"/>
          <p:nvPr/>
        </p:nvSpPr>
        <p:spPr>
          <a:xfrm>
            <a:off x="5855370" y="6138932"/>
            <a:ext cx="651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</a:t>
            </a:r>
          </a:p>
          <a:p>
            <a:r>
              <a:rPr lang="en-US" sz="2000" dirty="0"/>
              <a:t> non-cardiac </a:t>
            </a:r>
            <a:r>
              <a:rPr lang="en-US" sz="2000" dirty="0" err="1"/>
              <a:t>surgery.Anaesthesia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92843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952A-2ED7-4D25-B5FB-9EDBA3234A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C9586-4F46-4B64-9738-7CDFD7BD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31" y="2398210"/>
            <a:ext cx="10872537" cy="208384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Pharmacological preconditioning is similar to </a:t>
            </a:r>
            <a:r>
              <a:rPr lang="en-US" b="1" dirty="0">
                <a:solidFill>
                  <a:srgbClr val="C00000"/>
                </a:solidFill>
              </a:rPr>
              <a:t>ischemic pre-conditioning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• Underlying mechanisms are complex.</a:t>
            </a:r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2B7E4-10A8-4F23-BE18-69435BD0CB5B}"/>
              </a:ext>
            </a:extLst>
          </p:cNvPr>
          <p:cNvSpPr txBox="1"/>
          <p:nvPr/>
        </p:nvSpPr>
        <p:spPr>
          <a:xfrm>
            <a:off x="2808158" y="6457890"/>
            <a:ext cx="938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Chow KY et al. New therapy in </a:t>
            </a:r>
            <a:r>
              <a:rPr lang="en-US" sz="2000" dirty="0" err="1"/>
              <a:t>cardioprotection</a:t>
            </a:r>
            <a:r>
              <a:rPr lang="en-US" sz="2000" dirty="0"/>
              <a:t>. </a:t>
            </a:r>
            <a:r>
              <a:rPr lang="en-US" sz="2000" dirty="0" err="1"/>
              <a:t>Curr</a:t>
            </a:r>
            <a:r>
              <a:rPr lang="en-US" sz="2000" dirty="0"/>
              <a:t> </a:t>
            </a:r>
            <a:r>
              <a:rPr lang="en-US" sz="2000" dirty="0" err="1"/>
              <a:t>Opin</a:t>
            </a:r>
            <a:r>
              <a:rPr lang="en-US" sz="2000" dirty="0"/>
              <a:t> </a:t>
            </a:r>
            <a:r>
              <a:rPr lang="en-US" sz="2000" dirty="0" err="1"/>
              <a:t>Anesthesiol</a:t>
            </a:r>
            <a:r>
              <a:rPr lang="en-US" sz="2000" dirty="0"/>
              <a:t> 2015; 28:417–423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106677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3D08-9D06-44F6-A975-DA2A940F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205" y="2729133"/>
            <a:ext cx="10515600" cy="170242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Meta-analysis of 16 RCTs, 1,473 patients undergoing cardiac surgery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Remifentanil reduces cardiac troponin release</a:t>
            </a:r>
            <a:r>
              <a:rPr lang="en-US" dirty="0"/>
              <a:t>, time of mechanical ventilation, and length of hospital stay.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8677E-B2BF-4DF4-A8A7-8F5FA09D0412}"/>
              </a:ext>
            </a:extLst>
          </p:cNvPr>
          <p:cNvSpPr txBox="1"/>
          <p:nvPr/>
        </p:nvSpPr>
        <p:spPr>
          <a:xfrm>
            <a:off x="4422098" y="6150114"/>
            <a:ext cx="776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Greco M et al. Remifentanil in cardiac surgery: a meta-analysis of</a:t>
            </a:r>
          </a:p>
          <a:p>
            <a:r>
              <a:rPr lang="en-US" sz="2000" dirty="0"/>
              <a:t>randomized controlled trials. J </a:t>
            </a:r>
            <a:r>
              <a:rPr lang="en-US" sz="2000" dirty="0" err="1"/>
              <a:t>Cardiothorac</a:t>
            </a:r>
            <a:r>
              <a:rPr lang="en-US" sz="2000" dirty="0"/>
              <a:t> </a:t>
            </a:r>
            <a:r>
              <a:rPr lang="en-US" sz="2000" dirty="0" err="1"/>
              <a:t>Vasc</a:t>
            </a:r>
            <a:r>
              <a:rPr lang="en-US" sz="2000" dirty="0"/>
              <a:t> </a:t>
            </a:r>
            <a:r>
              <a:rPr lang="en-US" sz="2000" dirty="0" err="1"/>
              <a:t>Anesth</a:t>
            </a:r>
            <a:r>
              <a:rPr lang="en-US" sz="2000" dirty="0"/>
              <a:t> 2012; 26: 110–6.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B918C-DD83-4D66-937F-EF17E446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11" y="113635"/>
            <a:ext cx="9600535" cy="170242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0264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38F5C0-0AA0-416D-B8C7-D6759BAD15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980D5-8089-476A-9602-0F2A0758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3100"/>
            <a:ext cx="10515600" cy="154004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Similar effects observed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fentanyl,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spinal morphine, spinal fentanyl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intra-cardiac morphine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No evidence for opioid use for noncardiac surgery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46529-0289-4CEC-BFBD-EEFA4B50F8C2}"/>
              </a:ext>
            </a:extLst>
          </p:cNvPr>
          <p:cNvSpPr txBox="1"/>
          <p:nvPr/>
        </p:nvSpPr>
        <p:spPr>
          <a:xfrm>
            <a:off x="2778177" y="6457890"/>
            <a:ext cx="9413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Chow KY et al. New therapy in </a:t>
            </a:r>
            <a:r>
              <a:rPr lang="en-US" sz="2000" dirty="0" err="1"/>
              <a:t>cardioprotection</a:t>
            </a:r>
            <a:r>
              <a:rPr lang="en-US" sz="2000" dirty="0"/>
              <a:t>. </a:t>
            </a:r>
            <a:r>
              <a:rPr lang="en-US" sz="2000" dirty="0" err="1"/>
              <a:t>Curr</a:t>
            </a:r>
            <a:r>
              <a:rPr lang="en-US" sz="2000" dirty="0"/>
              <a:t> </a:t>
            </a:r>
            <a:r>
              <a:rPr lang="en-US" sz="2000" dirty="0" err="1"/>
              <a:t>Opin</a:t>
            </a:r>
            <a:r>
              <a:rPr lang="en-US" sz="2000" dirty="0"/>
              <a:t> </a:t>
            </a:r>
            <a:r>
              <a:rPr lang="en-US" sz="2000" dirty="0" err="1"/>
              <a:t>Anesthesiol</a:t>
            </a:r>
            <a:r>
              <a:rPr lang="en-US" sz="2000" dirty="0"/>
              <a:t> 2015; 28:417–423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027299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6C84-35D3-47EB-A1F4-7215AACD99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Nitrous oxide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FD1-D0B6-4E5D-A27F-B046D407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37" y="2293738"/>
            <a:ext cx="10515600" cy="195741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Increase levels of homocysteine by </a:t>
            </a:r>
            <a:r>
              <a:rPr lang="en-US" b="1" dirty="0">
                <a:solidFill>
                  <a:srgbClr val="C00000"/>
                </a:solidFill>
              </a:rPr>
              <a:t>inhibiting methionine synthetase, </a:t>
            </a:r>
            <a:r>
              <a:rPr lang="en-US" dirty="0"/>
              <a:t>which is a </a:t>
            </a:r>
            <a:r>
              <a:rPr lang="en-US" dirty="0">
                <a:solidFill>
                  <a:srgbClr val="C00000"/>
                </a:solidFill>
              </a:rPr>
              <a:t>risk factor for coronary artery and cerebrovascular disease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C1A74-5680-48EB-9FD0-CF8936171C65}"/>
              </a:ext>
            </a:extLst>
          </p:cNvPr>
          <p:cNvSpPr txBox="1"/>
          <p:nvPr/>
        </p:nvSpPr>
        <p:spPr>
          <a:xfrm>
            <a:off x="5951096" y="6138932"/>
            <a:ext cx="624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Wong SSC, Irwin MG. Peri-operative cardiac protection for non-cardiac surgery. </a:t>
            </a:r>
            <a:r>
              <a:rPr lang="en-US" sz="2000" dirty="0" err="1"/>
              <a:t>Anaesthesia</a:t>
            </a:r>
            <a:r>
              <a:rPr lang="en-US" sz="2000" dirty="0"/>
              <a:t> 2016; 71(Suppl.1): 29–39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29186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6C28-AA0E-417F-AB0C-89C8E650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300485"/>
            <a:ext cx="10876548" cy="1864728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Surgical Quality Improvement Program risk index for Myocardial Infarction and Cardiac Arrest (NSQIP MICA)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5015-2B15-4B10-9496-C073FBAB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532"/>
            <a:ext cx="10515600" cy="289100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underestimates actual risk</a:t>
            </a:r>
            <a:r>
              <a:rPr lang="en-US" dirty="0"/>
              <a:t> because the definition of myocardial infarction in the study was </a:t>
            </a:r>
            <a:r>
              <a:rPr lang="en-US" b="1" dirty="0"/>
              <a:t>based only on electrocardiographic changes</a:t>
            </a:r>
          </a:p>
          <a:p>
            <a:r>
              <a:rPr lang="en-US" b="1" dirty="0"/>
              <a:t>Web-based or open-source spreadsheet for calculation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ABBE3-19DF-45AC-B606-CE47DB3B5890}"/>
              </a:ext>
            </a:extLst>
          </p:cNvPr>
          <p:cNvSpPr txBox="1"/>
          <p:nvPr/>
        </p:nvSpPr>
        <p:spPr>
          <a:xfrm>
            <a:off x="2332382" y="6515172"/>
            <a:ext cx="101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590668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AA41-8891-46B2-B575-F8DEBB42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123"/>
            <a:ext cx="10515600" cy="19337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Nitrous oxide was associated with </a:t>
            </a:r>
            <a:r>
              <a:rPr lang="en-US" dirty="0">
                <a:solidFill>
                  <a:srgbClr val="C00000"/>
                </a:solidFill>
              </a:rPr>
              <a:t>increased long-term risk of myocardial infarction.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1C451-F1F4-4B01-80EB-755394D653A5}"/>
              </a:ext>
            </a:extLst>
          </p:cNvPr>
          <p:cNvSpPr txBox="1"/>
          <p:nvPr/>
        </p:nvSpPr>
        <p:spPr>
          <a:xfrm>
            <a:off x="5521377" y="6150114"/>
            <a:ext cx="6670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Leslie K et al. Nitrous oxide and </a:t>
            </a:r>
            <a:r>
              <a:rPr lang="en-US" sz="2000" dirty="0" err="1"/>
              <a:t>longterm</a:t>
            </a:r>
            <a:r>
              <a:rPr lang="en-US" sz="2000" dirty="0"/>
              <a:t> morbidity and mortality in the ENIGMA trial. </a:t>
            </a:r>
            <a:r>
              <a:rPr lang="en-US" sz="2000" dirty="0" err="1"/>
              <a:t>Anesth</a:t>
            </a:r>
            <a:r>
              <a:rPr lang="en-US" sz="2000" dirty="0"/>
              <a:t> </a:t>
            </a:r>
            <a:r>
              <a:rPr lang="en-US" sz="2000" dirty="0" err="1"/>
              <a:t>Analg</a:t>
            </a:r>
            <a:r>
              <a:rPr lang="en-US" sz="2000" dirty="0"/>
              <a:t> 2011; 112: 387–93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6CA59-19C8-471D-9BBC-B29F601D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48" y="194872"/>
            <a:ext cx="8567164" cy="19337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6223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B0CA-9657-4E5A-9608-9D503FB9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5227"/>
            <a:ext cx="10515600" cy="295012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Large multicenter RCT in 7,112 patients at risk of cardiovascular complications undergoing non-cardiac surgery</a:t>
            </a:r>
          </a:p>
          <a:p>
            <a:pPr marL="0" indent="0">
              <a:buNone/>
            </a:pPr>
            <a:r>
              <a:rPr lang="en-US" dirty="0"/>
              <a:t>• Use of </a:t>
            </a:r>
            <a:r>
              <a:rPr lang="en-US" dirty="0">
                <a:solidFill>
                  <a:srgbClr val="C00000"/>
                </a:solidFill>
              </a:rPr>
              <a:t>nitrous oxide </a:t>
            </a:r>
            <a:r>
              <a:rPr lang="en-US" b="1" dirty="0">
                <a:solidFill>
                  <a:srgbClr val="C00000"/>
                </a:solidFill>
              </a:rPr>
              <a:t>did not increase</a:t>
            </a:r>
            <a:r>
              <a:rPr lang="en-US" dirty="0">
                <a:solidFill>
                  <a:srgbClr val="C00000"/>
                </a:solidFill>
              </a:rPr>
              <a:t> the incidence of death and 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cardiovascular complications </a:t>
            </a:r>
            <a:r>
              <a:rPr lang="en-US" dirty="0"/>
              <a:t>within 1 year after surgery.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908A2-6D25-4DA6-BB4C-DA42EF5B00AA}"/>
              </a:ext>
            </a:extLst>
          </p:cNvPr>
          <p:cNvSpPr txBox="1"/>
          <p:nvPr/>
        </p:nvSpPr>
        <p:spPr>
          <a:xfrm>
            <a:off x="1424066" y="6138932"/>
            <a:ext cx="1095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Leslie K et al. Nitrous Oxide and Serious Long-term Morbidity and Mortality in the Evaluation of Nitrous Oxide in the Gas Mixture for </a:t>
            </a:r>
            <a:r>
              <a:rPr lang="en-US" sz="2000" dirty="0" err="1"/>
              <a:t>Anaesthesia</a:t>
            </a:r>
            <a:r>
              <a:rPr lang="en-US" sz="2000" dirty="0"/>
              <a:t> (ENIGMA)-II Trial. Anesthesiology 2015; 123:1267–80</a:t>
            </a:r>
            <a:endParaRPr lang="th-TH" sz="20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9FEAFC1-9F08-4810-9B98-718FE9D0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9" y="119748"/>
            <a:ext cx="9835781" cy="147767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5298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5FE-03B5-485B-A371-0377F4F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Postoperative care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AF12AC-B70B-4EAB-A091-E33F18A4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886"/>
            <a:ext cx="10515600" cy="328171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Most patients in whom a perioperative myocardial infarction occurs do not have symptoms.</a:t>
            </a:r>
          </a:p>
          <a:p>
            <a:pPr marL="0" indent="0">
              <a:buNone/>
            </a:pPr>
            <a:r>
              <a:rPr lang="en-US" dirty="0"/>
              <a:t>  - Analgesic medication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• Enhanced monitoring on surgical wards</a:t>
            </a:r>
          </a:p>
          <a:p>
            <a:pPr marL="0" indent="0">
              <a:buNone/>
            </a:pPr>
            <a:r>
              <a:rPr lang="en-US" dirty="0"/>
              <a:t>  - Hypoxemia, hemodynamic compromise, and myocardial Ischemia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• Rapid management of cardiac complications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F7563-42CC-48FE-8B8E-857DAF543EBC}"/>
              </a:ext>
            </a:extLst>
          </p:cNvPr>
          <p:cNvSpPr txBox="1"/>
          <p:nvPr/>
        </p:nvSpPr>
        <p:spPr>
          <a:xfrm>
            <a:off x="5836171" y="6138932"/>
            <a:ext cx="635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Devereaux PJ. Cardiac Complications in Patients Undergoing Major Noncardiac Surgery. N </a:t>
            </a:r>
            <a:r>
              <a:rPr lang="en-US" sz="2000" dirty="0" err="1"/>
              <a:t>Engl</a:t>
            </a:r>
            <a:r>
              <a:rPr lang="en-US" sz="2000" dirty="0"/>
              <a:t> J Med 2015;373:2258-69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605991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B8DD-D05E-4D78-B001-28C1F19B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8" y="1253331"/>
            <a:ext cx="10515600" cy="43513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Asymptomatic perioperative elevations in troponin levels are associated with increased risk of death at 30 days.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Routine screening with troponin</a:t>
            </a:r>
          </a:p>
          <a:p>
            <a:pPr marL="0" indent="0">
              <a:buNone/>
            </a:pPr>
            <a:r>
              <a:rPr lang="en-US" dirty="0"/>
              <a:t>   - Provides a nonspecific assessment of risk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- Does not indicate a specific course of therapy</a:t>
            </a:r>
          </a:p>
          <a:p>
            <a:pPr marL="0" indent="0">
              <a:buNone/>
            </a:pPr>
            <a:r>
              <a:rPr lang="en-US" dirty="0"/>
              <a:t>   - No clinically usefulness outside of the patient with signs or   </a:t>
            </a:r>
          </a:p>
          <a:p>
            <a:pPr marL="0" indent="0">
              <a:buNone/>
            </a:pPr>
            <a:r>
              <a:rPr lang="en-US" dirty="0"/>
              <a:t>     symptoms of myocardial ischemia or MI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51E43-6B87-4D58-A941-1709931F9C8D}"/>
              </a:ext>
            </a:extLst>
          </p:cNvPr>
          <p:cNvSpPr txBox="1"/>
          <p:nvPr/>
        </p:nvSpPr>
        <p:spPr>
          <a:xfrm>
            <a:off x="7170295" y="5996065"/>
            <a:ext cx="5021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Devereaux PJ. N </a:t>
            </a:r>
            <a:r>
              <a:rPr lang="en-US" sz="2000" dirty="0" err="1"/>
              <a:t>Engl</a:t>
            </a:r>
            <a:r>
              <a:rPr lang="en-US" sz="2000" dirty="0"/>
              <a:t> J Med 2015;373:2258-69</a:t>
            </a:r>
          </a:p>
          <a:p>
            <a:r>
              <a:rPr lang="en-US" sz="2000" dirty="0"/>
              <a:t>Circulation 2014; 130: e278-e333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0201836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Description generated with high confidence">
            <a:extLst>
              <a:ext uri="{FF2B5EF4-FFF2-40B4-BE49-F238E27FC236}">
                <a16:creationId xmlns:a16="http://schemas.microsoft.com/office/drawing/2014/main" id="{1448E4F1-32D3-4603-9580-DA9832BD5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3" r="3328" b="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3C624BB-BEC4-46CA-8E79-FBDB707F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506" y="3077871"/>
            <a:ext cx="4205936" cy="20459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842779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31F63A-B53F-4EBC-B2E1-B34A826F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130963"/>
              </p:ext>
            </p:extLst>
          </p:nvPr>
        </p:nvGraphicFramePr>
        <p:xfrm>
          <a:off x="662066" y="1408870"/>
          <a:ext cx="10867868" cy="520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845">
                  <a:extLst>
                    <a:ext uri="{9D8B030D-6E8A-4147-A177-3AD203B41FA5}">
                      <a16:colId xmlns:a16="http://schemas.microsoft.com/office/drawing/2014/main" val="1523710724"/>
                    </a:ext>
                  </a:extLst>
                </a:gridCol>
                <a:gridCol w="7585023">
                  <a:extLst>
                    <a:ext uri="{9D8B030D-6E8A-4147-A177-3AD203B41FA5}">
                      <a16:colId xmlns:a16="http://schemas.microsoft.com/office/drawing/2014/main" val="458501057"/>
                    </a:ext>
                  </a:extLst>
                </a:gridCol>
              </a:tblGrid>
              <a:tr h="572208">
                <a:tc>
                  <a:txBody>
                    <a:bodyPr/>
                    <a:lstStyle/>
                    <a:p>
                      <a:r>
                        <a:rPr lang="en-US" sz="2800" u="none" strike="noStrike" kern="1200" baseline="0" dirty="0"/>
                        <a:t>Aspirin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Based on each individual patient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3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Beta-blockers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Continue in chronic beta blockers use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Initiation of beta-blockers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be considered for patients with </a:t>
                      </a:r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high cardiovascular risk.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Cautious titration of dose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2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Statins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Continue in chronic statins use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Initiation of statins may be useful in high-risk patients and patients undergoing vascular surgery.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Alpha-2 agonists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Should not be used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cardioprotection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non-cardiac surgery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9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Revascularization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Recommended when indicated by existing CPGs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5722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9DB085-5AA9-4737-9B38-96BC0ACC31E6}"/>
              </a:ext>
            </a:extLst>
          </p:cNvPr>
          <p:cNvSpPr txBox="1"/>
          <p:nvPr/>
        </p:nvSpPr>
        <p:spPr>
          <a:xfrm>
            <a:off x="689546" y="243962"/>
            <a:ext cx="2819400" cy="5847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Preoperative</a:t>
            </a:r>
            <a:endParaRPr lang="th-TH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5B180-00EF-44E1-8BA2-A484727F2B48}"/>
              </a:ext>
            </a:extLst>
          </p:cNvPr>
          <p:cNvSpPr txBox="1"/>
          <p:nvPr/>
        </p:nvSpPr>
        <p:spPr>
          <a:xfrm>
            <a:off x="689546" y="816500"/>
            <a:ext cx="682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with high risk need to be identified.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3801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18A555-AAE4-496E-AAA8-4C6C41620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199182"/>
              </p:ext>
            </p:extLst>
          </p:nvPr>
        </p:nvGraphicFramePr>
        <p:xfrm>
          <a:off x="801348" y="1774995"/>
          <a:ext cx="1023774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898">
                  <a:extLst>
                    <a:ext uri="{9D8B030D-6E8A-4147-A177-3AD203B41FA5}">
                      <a16:colId xmlns:a16="http://schemas.microsoft.com/office/drawing/2014/main" val="3876889008"/>
                    </a:ext>
                  </a:extLst>
                </a:gridCol>
                <a:gridCol w="6653850">
                  <a:extLst>
                    <a:ext uri="{9D8B030D-6E8A-4147-A177-3AD203B41FA5}">
                      <a16:colId xmlns:a16="http://schemas.microsoft.com/office/drawing/2014/main" val="1059022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Volatile anesthetics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93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More clinical studies are needed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determine the clinical effectiveness in non-cardiac surgery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3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Opioids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9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Nitrous oxide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Cardiovascular safe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non-cardiac surgical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with known or suspected cardiovascular disease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012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397779-58D1-4E8C-8ED4-9EAD153BA2B6}"/>
              </a:ext>
            </a:extLst>
          </p:cNvPr>
          <p:cNvSpPr txBox="1"/>
          <p:nvPr/>
        </p:nvSpPr>
        <p:spPr>
          <a:xfrm>
            <a:off x="801348" y="632503"/>
            <a:ext cx="2819400" cy="5847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Intraoperative</a:t>
            </a:r>
            <a:endParaRPr lang="th-TH" sz="32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2BB57BC-B21F-4D93-9EE7-8C154E2D6F03}"/>
              </a:ext>
            </a:extLst>
          </p:cNvPr>
          <p:cNvSpPr/>
          <p:nvPr/>
        </p:nvSpPr>
        <p:spPr>
          <a:xfrm>
            <a:off x="3620748" y="1993691"/>
            <a:ext cx="223605" cy="1993693"/>
          </a:xfrm>
          <a:prstGeom prst="rightBrace">
            <a:avLst>
              <a:gd name="adj1" fmla="val 8333"/>
              <a:gd name="adj2" fmla="val 45575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69650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395E-75BE-4117-AE71-8EBC30EF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8F5072-9D14-4CC4-AC10-3B497CBD8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19108"/>
              </p:ext>
            </p:extLst>
          </p:nvPr>
        </p:nvGraphicFramePr>
        <p:xfrm>
          <a:off x="838200" y="1315959"/>
          <a:ext cx="10515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07">
                  <a:extLst>
                    <a:ext uri="{9D8B030D-6E8A-4147-A177-3AD203B41FA5}">
                      <a16:colId xmlns:a16="http://schemas.microsoft.com/office/drawing/2014/main" val="803500855"/>
                    </a:ext>
                  </a:extLst>
                </a:gridCol>
                <a:gridCol w="7096593">
                  <a:extLst>
                    <a:ext uri="{9D8B030D-6E8A-4147-A177-3AD203B41FA5}">
                      <a16:colId xmlns:a16="http://schemas.microsoft.com/office/drawing/2014/main" val="1412494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Postoperative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3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and prompt management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Hypoxemia, hemodynamic compromise, and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myocardial Ischemia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Measurement of troponin levels and ECG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setting of signs or symptoms suggestive of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endParaRPr lang="th-TH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753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6A17A-C5E7-4A22-8A8B-20504892F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65EAD8-185D-4D96-8CAC-6FBF0913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351" y="3429000"/>
            <a:ext cx="4703379" cy="1754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val="172579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5B3A-2CCA-4D9C-8736-30E77AC3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9B2B066-70B3-496D-AFB6-BA612F49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80" y="0"/>
            <a:ext cx="4375052" cy="6858000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69EC7-62F5-4123-AFDA-3D80367EA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63" y="4363453"/>
            <a:ext cx="3535986" cy="2430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996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F155-8535-4970-BA78-78E6E3DDC1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Noninvasive cardiac testing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0762-F078-4D6C-9702-5854AF3E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957"/>
            <a:ext cx="10515600" cy="3003049"/>
          </a:xfrm>
        </p:spPr>
        <p:txBody>
          <a:bodyPr>
            <a:normAutofit/>
          </a:bodyPr>
          <a:lstStyle/>
          <a:p>
            <a:r>
              <a:rPr lang="en-US" dirty="0"/>
              <a:t>Recommend preoperative </a:t>
            </a:r>
            <a:r>
              <a:rPr lang="en-US" b="1" dirty="0">
                <a:solidFill>
                  <a:schemeClr val="accent1"/>
                </a:solidFill>
              </a:rPr>
              <a:t>cardiac stress testing </a:t>
            </a:r>
            <a:r>
              <a:rPr lang="en-US" dirty="0"/>
              <a:t>in patients with limited functional capacity</a:t>
            </a:r>
          </a:p>
          <a:p>
            <a:r>
              <a:rPr lang="en-US" dirty="0"/>
              <a:t>Limited functional capacity with elevated risk of a major cardiac event and the result would influence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BBFD9-59D9-4F5B-96C7-32637716316F}"/>
              </a:ext>
            </a:extLst>
          </p:cNvPr>
          <p:cNvSpPr txBox="1"/>
          <p:nvPr/>
        </p:nvSpPr>
        <p:spPr>
          <a:xfrm>
            <a:off x="2332382" y="6515172"/>
            <a:ext cx="101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Cardiac complications in patients undergoing major noncardiac surgery. N </a:t>
            </a:r>
            <a:r>
              <a:rPr lang="en-US" sz="1800" dirty="0" err="1"/>
              <a:t>Engl</a:t>
            </a:r>
            <a:r>
              <a:rPr lang="en-US" sz="1800" dirty="0"/>
              <a:t> J Med 2015;373:2258-69.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5093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FC5187BA-9137-4103-A50F-68FF8F348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4497" cy="6858000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30DD730-A8D5-4B88-A545-A9793E1E0F7A}"/>
              </a:ext>
            </a:extLst>
          </p:cNvPr>
          <p:cNvSpPr txBox="1">
            <a:spLocks/>
          </p:cNvSpPr>
          <p:nvPr/>
        </p:nvSpPr>
        <p:spPr>
          <a:xfrm>
            <a:off x="9258299" y="5124451"/>
            <a:ext cx="3005763" cy="1733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2014 ACC/AHA guideline 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perioperative cardiovascular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evaluation and management 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patients undergoing  noncardiac Surgery. Circulation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2014; 130: e278-e333.</a:t>
            </a:r>
          </a:p>
        </p:txBody>
      </p:sp>
    </p:spTree>
    <p:extLst>
      <p:ext uri="{BB962C8B-B14F-4D97-AF65-F5344CB8AC3E}">
        <p14:creationId xmlns:p14="http://schemas.microsoft.com/office/powerpoint/2010/main" val="421757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18968</TotalTime>
  <Words>4416</Words>
  <Application>Microsoft Office PowerPoint</Application>
  <PresentationFormat>Widescreen</PresentationFormat>
  <Paragraphs>454</Paragraphs>
  <Slides>68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Angsana New</vt:lpstr>
      <vt:lpstr>Arial</vt:lpstr>
      <vt:lpstr>ArialMT</vt:lpstr>
      <vt:lpstr>Calibri</vt:lpstr>
      <vt:lpstr>Calibri Light</vt:lpstr>
      <vt:lpstr>Cordia New</vt:lpstr>
      <vt:lpstr>Wingdings</vt:lpstr>
      <vt:lpstr>Office Theme</vt:lpstr>
      <vt:lpstr>Perioperative cardioprotection in non-cardiac surgery </vt:lpstr>
      <vt:lpstr>Introduction</vt:lpstr>
      <vt:lpstr>Preoperative, Intraoperative, and Postoperative Factors Associated with Perioperative Cardiac Complications</vt:lpstr>
      <vt:lpstr>Preoperative Prediction of  Cardiac Complications</vt:lpstr>
      <vt:lpstr>The Revised Cardiac Risk Index</vt:lpstr>
      <vt:lpstr>National Surgical Quality Improvement Program risk index for Myocardial Infarction and Cardiac Arrest (NSQIP MICA)</vt:lpstr>
      <vt:lpstr>PowerPoint Presentation</vt:lpstr>
      <vt:lpstr>Noninvasive cardiac testing</vt:lpstr>
      <vt:lpstr>PowerPoint Presentation</vt:lpstr>
      <vt:lpstr>PowerPoint Presentation</vt:lpstr>
      <vt:lpstr>Noninvasive cardiac testing</vt:lpstr>
      <vt:lpstr>Cardiac biomarker level</vt:lpstr>
      <vt:lpstr>Cardiac biomarker level</vt:lpstr>
      <vt:lpstr>Perioperative drugs</vt:lpstr>
      <vt:lpstr>Aspirin</vt:lpstr>
      <vt:lpstr>PowerPoint Presentation</vt:lpstr>
      <vt:lpstr>PowerPoint Presentation</vt:lpstr>
      <vt:lpstr>PowerPoint Presentation</vt:lpstr>
      <vt:lpstr>PowerPoint Presentation</vt:lpstr>
      <vt:lpstr>Beta-Blockers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Alpha-2 agonists</vt:lpstr>
      <vt:lpstr>PowerPoint Presentation</vt:lpstr>
      <vt:lpstr>PowerPoint Presentation</vt:lpstr>
      <vt:lpstr>PowerPoint Presentation</vt:lpstr>
      <vt:lpstr>PowerPoint Presentation</vt:lpstr>
      <vt:lpstr>Perioperative intervention</vt:lpstr>
      <vt:lpstr>PowerPoint Presentation</vt:lpstr>
      <vt:lpstr>Perioperative intervention</vt:lpstr>
      <vt:lpstr>PowerPoint Presentation</vt:lpstr>
      <vt:lpstr>Intra-operative anesthesia</vt:lpstr>
      <vt:lpstr>Ischemic preconditioning (IPC)</vt:lpstr>
      <vt:lpstr>Remote ischemic preconditioning (RIPC)</vt:lpstr>
      <vt:lpstr>PowerPoint Presentation</vt:lpstr>
      <vt:lpstr>PowerPoint Presentation</vt:lpstr>
      <vt:lpstr>Intra-operative anesthesia</vt:lpstr>
      <vt:lpstr>Volatile anesthetic agents</vt:lpstr>
      <vt:lpstr>PowerPoint Presentation</vt:lpstr>
      <vt:lpstr>PowerPoint Presentation</vt:lpstr>
      <vt:lpstr>Propofol</vt:lpstr>
      <vt:lpstr>PowerPoint Presentation</vt:lpstr>
      <vt:lpstr>Propofol</vt:lpstr>
      <vt:lpstr>Opioids</vt:lpstr>
      <vt:lpstr>PowerPoint Presentation</vt:lpstr>
      <vt:lpstr>Opioids</vt:lpstr>
      <vt:lpstr>Nitrous oxide</vt:lpstr>
      <vt:lpstr>PowerPoint Presentation</vt:lpstr>
      <vt:lpstr>PowerPoint Presentation</vt:lpstr>
      <vt:lpstr>Postoperative care</vt:lpstr>
      <vt:lpstr>PowerPoint Presentation</vt:lpstr>
      <vt:lpstr>Take home messages</vt:lpstr>
      <vt:lpstr>PowerPoint Presentation</vt:lpstr>
      <vt:lpstr>PowerPoint Presentation</vt:lpstr>
      <vt:lpstr>PowerPoint Presentation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cardioprotection in non-cardiac surgery</dc:title>
  <dc:creator>Win</dc:creator>
  <cp:lastModifiedBy>Win</cp:lastModifiedBy>
  <cp:revision>170</cp:revision>
  <dcterms:created xsi:type="dcterms:W3CDTF">2017-12-19T14:25:25Z</dcterms:created>
  <dcterms:modified xsi:type="dcterms:W3CDTF">2018-01-09T14:43:15Z</dcterms:modified>
</cp:coreProperties>
</file>